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87" r:id="rId4"/>
    <p:sldId id="288" r:id="rId5"/>
    <p:sldId id="402" r:id="rId6"/>
    <p:sldId id="403" r:id="rId7"/>
    <p:sldId id="407" r:id="rId8"/>
    <p:sldId id="404" r:id="rId9"/>
    <p:sldId id="405" r:id="rId10"/>
    <p:sldId id="408" r:id="rId11"/>
    <p:sldId id="409" r:id="rId12"/>
    <p:sldId id="406" r:id="rId13"/>
    <p:sldId id="410" r:id="rId14"/>
    <p:sldId id="414" r:id="rId15"/>
    <p:sldId id="411" r:id="rId16"/>
    <p:sldId id="412" r:id="rId17"/>
    <p:sldId id="413" r:id="rId18"/>
    <p:sldId id="415" r:id="rId19"/>
    <p:sldId id="417" r:id="rId20"/>
    <p:sldId id="418" r:id="rId21"/>
    <p:sldId id="423" r:id="rId22"/>
    <p:sldId id="428" r:id="rId23"/>
    <p:sldId id="427" r:id="rId24"/>
    <p:sldId id="426" r:id="rId25"/>
    <p:sldId id="416" r:id="rId26"/>
    <p:sldId id="429" r:id="rId27"/>
    <p:sldId id="430" r:id="rId28"/>
    <p:sldId id="431" r:id="rId29"/>
    <p:sldId id="432" r:id="rId3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604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harles%20Lin\Documents\Git--VSCode--GitHub\Image%20Haze%20Removal%20using%20Dark%20Channel%20Prior\RMSE&amp;running%20time%20comparis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harles%20Lin\Documents\Git--VSCode--GitHub\Image%20Haze%20Removal%20using%20Dark%20Channel%20Prior\RMSE&amp;running%20time%20comparison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21331;&#25991;\Documents\Git--VSCode--GitHub\Image%20Haze%20Removal%20using%20Dark%20Channel%20Prior%20--%20DIP%20Project\RMSE&amp;running%20time%20comparison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harles%20Lin\Documents\Git--VSCode--GitHub\Image%20Haze%20Removal%20using%20Dark%20Channel%20Prior\RMSE&amp;running%20time%20comparison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harles%20Lin\Documents\Git--VSCode--GitHub\Image%20Haze%20Removal%20using%20Dark%20Channel%20Prior\RMSE&amp;running%20time%20comparison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Time</a:t>
            </a:r>
            <a:r>
              <a:rPr lang="en-US" altLang="zh-CN" baseline="0"/>
              <a:t> Consumption for Different Dark Channel Patch Size 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Sheet1!$A$3</c:f>
              <c:strCache>
                <c:ptCount val="1"/>
                <c:pt idx="0">
                  <c:v>time(dark channel)/s</c:v>
                </c:pt>
              </c:strCache>
            </c:strRef>
          </c:tx>
          <c:spPr>
            <a:solidFill>
              <a:schemeClr val="accent6">
                <a:tint val="58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Sheet1!$B$2:$E$2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11</c:v>
                </c:pt>
                <c:pt idx="3">
                  <c:v>15</c:v>
                </c:pt>
              </c:numCache>
            </c:numRef>
          </c:cat>
          <c:val>
            <c:numRef>
              <c:f>Sheet1!$B$3:$E$3</c:f>
              <c:numCache>
                <c:formatCode>General</c:formatCode>
                <c:ptCount val="4"/>
                <c:pt idx="0">
                  <c:v>0.19680300000000001</c:v>
                </c:pt>
                <c:pt idx="1">
                  <c:v>0.19928299999999999</c:v>
                </c:pt>
                <c:pt idx="2">
                  <c:v>0.199382</c:v>
                </c:pt>
                <c:pt idx="3">
                  <c:v>0.20535300000000001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1EB-4766-9FB8-8FD716F70491}"/>
            </c:ext>
          </c:extLst>
        </c:ser>
        <c:ser>
          <c:idx val="1"/>
          <c:order val="1"/>
          <c:tx>
            <c:strRef>
              <c:f>Sheet1!$A$4</c:f>
              <c:strCache>
                <c:ptCount val="1"/>
                <c:pt idx="0">
                  <c:v>time(atmospheric light)/s</c:v>
                </c:pt>
              </c:strCache>
            </c:strRef>
          </c:tx>
          <c:spPr>
            <a:solidFill>
              <a:schemeClr val="accent6">
                <a:tint val="8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Sheet1!$B$2:$E$2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11</c:v>
                </c:pt>
                <c:pt idx="3">
                  <c:v>15</c:v>
                </c:pt>
              </c:numCache>
            </c:numRef>
          </c:cat>
          <c:val>
            <c:numRef>
              <c:f>Sheet1!$B$4:$E$4</c:f>
              <c:numCache>
                <c:formatCode>General</c:formatCode>
                <c:ptCount val="4"/>
                <c:pt idx="0">
                  <c:v>1.9838999999999999E-2</c:v>
                </c:pt>
                <c:pt idx="1">
                  <c:v>2.0955999999999999E-2</c:v>
                </c:pt>
                <c:pt idx="2">
                  <c:v>1.9185000000000001E-2</c:v>
                </c:pt>
                <c:pt idx="3">
                  <c:v>2.0150999999999999E-2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1EB-4766-9FB8-8FD716F70491}"/>
            </c:ext>
          </c:extLst>
        </c:ser>
        <c:ser>
          <c:idx val="2"/>
          <c:order val="2"/>
          <c:tx>
            <c:strRef>
              <c:f>Sheet1!$A$5</c:f>
              <c:strCache>
                <c:ptCount val="1"/>
                <c:pt idx="0">
                  <c:v>time(transmission)/s</c:v>
                </c:pt>
              </c:strCache>
            </c:strRef>
          </c:tx>
          <c:spPr>
            <a:solidFill>
              <a:schemeClr val="accent6">
                <a:shade val="8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Sheet1!$B$2:$E$2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11</c:v>
                </c:pt>
                <c:pt idx="3">
                  <c:v>15</c:v>
                </c:pt>
              </c:numCache>
            </c:numRef>
          </c:cat>
          <c:val>
            <c:numRef>
              <c:f>Sheet1!$B$5:$E$5</c:f>
              <c:numCache>
                <c:formatCode>General</c:formatCode>
                <c:ptCount val="4"/>
                <c:pt idx="0">
                  <c:v>8.6799999999999996E-4</c:v>
                </c:pt>
                <c:pt idx="1">
                  <c:v>1.704E-3</c:v>
                </c:pt>
                <c:pt idx="2">
                  <c:v>9.6400000000000001E-4</c:v>
                </c:pt>
                <c:pt idx="3">
                  <c:v>1.039E-3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A1EB-4766-9FB8-8FD716F70491}"/>
            </c:ext>
          </c:extLst>
        </c:ser>
        <c:ser>
          <c:idx val="3"/>
          <c:order val="3"/>
          <c:tx>
            <c:strRef>
              <c:f>Sheet1!$A$6</c:f>
              <c:strCache>
                <c:ptCount val="1"/>
                <c:pt idx="0">
                  <c:v>time(guided filter)/s</c:v>
                </c:pt>
              </c:strCache>
            </c:strRef>
          </c:tx>
          <c:spPr>
            <a:solidFill>
              <a:schemeClr val="accent6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Sheet1!$B$2:$E$2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11</c:v>
                </c:pt>
                <c:pt idx="3">
                  <c:v>15</c:v>
                </c:pt>
              </c:numCache>
            </c:numRef>
          </c:cat>
          <c:val>
            <c:numRef>
              <c:f>Sheet1!$B$6:$E$6</c:f>
              <c:numCache>
                <c:formatCode>General</c:formatCode>
                <c:ptCount val="4"/>
                <c:pt idx="0">
                  <c:v>0.30949500000000002</c:v>
                </c:pt>
                <c:pt idx="1">
                  <c:v>0.33973700000000001</c:v>
                </c:pt>
                <c:pt idx="2">
                  <c:v>0.32805800000000002</c:v>
                </c:pt>
                <c:pt idx="3">
                  <c:v>0.33744600000000002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A1EB-4766-9FB8-8FD716F7049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256171096"/>
        <c:axId val="256172272"/>
      </c:barChart>
      <c:catAx>
        <c:axId val="25617109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patch</a:t>
                </a:r>
                <a:r>
                  <a:rPr lang="en-US" altLang="zh-CN" baseline="0"/>
                  <a:t> size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56172272"/>
        <c:crosses val="autoZero"/>
        <c:auto val="1"/>
        <c:lblAlgn val="ctr"/>
        <c:lblOffset val="100"/>
        <c:noMultiLvlLbl val="0"/>
      </c:catAx>
      <c:valAx>
        <c:axId val="2561722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time</a:t>
                </a:r>
                <a:r>
                  <a:rPr lang="en-US" altLang="zh-CN" baseline="0"/>
                  <a:t> / s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56171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Time Consumption for Different Dark Channel Patch Size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Sheet1!$A$12</c:f>
              <c:strCache>
                <c:ptCount val="1"/>
                <c:pt idx="0">
                  <c:v>time(dark channel)/s</c:v>
                </c:pt>
              </c:strCache>
            </c:strRef>
          </c:tx>
          <c:spPr>
            <a:solidFill>
              <a:schemeClr val="accent6">
                <a:tint val="58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Sheet1!$B$11:$E$11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11</c:v>
                </c:pt>
                <c:pt idx="3">
                  <c:v>15</c:v>
                </c:pt>
              </c:numCache>
            </c:numRef>
          </c:cat>
          <c:val>
            <c:numRef>
              <c:f>Sheet1!$B$12:$E$12</c:f>
              <c:numCache>
                <c:formatCode>General</c:formatCode>
                <c:ptCount val="4"/>
                <c:pt idx="0">
                  <c:v>1.8127089999999999</c:v>
                </c:pt>
                <c:pt idx="1">
                  <c:v>1.922771</c:v>
                </c:pt>
                <c:pt idx="2">
                  <c:v>2.1062310000000002</c:v>
                </c:pt>
                <c:pt idx="3">
                  <c:v>2.3608579999999999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029-4E14-9D64-00F1826A5A4F}"/>
            </c:ext>
          </c:extLst>
        </c:ser>
        <c:ser>
          <c:idx val="1"/>
          <c:order val="1"/>
          <c:tx>
            <c:strRef>
              <c:f>Sheet1!$A$13</c:f>
              <c:strCache>
                <c:ptCount val="1"/>
                <c:pt idx="0">
                  <c:v>time(atmospheric light)/s</c:v>
                </c:pt>
              </c:strCache>
            </c:strRef>
          </c:tx>
          <c:spPr>
            <a:solidFill>
              <a:schemeClr val="accent6">
                <a:tint val="8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Sheet1!$B$11:$E$11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11</c:v>
                </c:pt>
                <c:pt idx="3">
                  <c:v>15</c:v>
                </c:pt>
              </c:numCache>
            </c:numRef>
          </c:cat>
          <c:val>
            <c:numRef>
              <c:f>Sheet1!$B$13:$E$13</c:f>
              <c:numCache>
                <c:formatCode>General</c:formatCode>
                <c:ptCount val="4"/>
                <c:pt idx="0">
                  <c:v>1.9980000000000001E-2</c:v>
                </c:pt>
                <c:pt idx="1">
                  <c:v>1.9921999999999999E-2</c:v>
                </c:pt>
                <c:pt idx="2">
                  <c:v>2.0076E-2</c:v>
                </c:pt>
                <c:pt idx="3">
                  <c:v>2.0743000000000001E-2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6029-4E14-9D64-00F1826A5A4F}"/>
            </c:ext>
          </c:extLst>
        </c:ser>
        <c:ser>
          <c:idx val="2"/>
          <c:order val="2"/>
          <c:tx>
            <c:strRef>
              <c:f>Sheet1!$A$14</c:f>
              <c:strCache>
                <c:ptCount val="1"/>
                <c:pt idx="0">
                  <c:v>time(transmission)/s</c:v>
                </c:pt>
              </c:strCache>
            </c:strRef>
          </c:tx>
          <c:spPr>
            <a:solidFill>
              <a:schemeClr val="accent6">
                <a:shade val="8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Sheet1!$B$11:$E$11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11</c:v>
                </c:pt>
                <c:pt idx="3">
                  <c:v>15</c:v>
                </c:pt>
              </c:numCache>
            </c:numRef>
          </c:cat>
          <c:val>
            <c:numRef>
              <c:f>Sheet1!$B$14:$E$14</c:f>
              <c:numCache>
                <c:formatCode>General</c:formatCode>
                <c:ptCount val="4"/>
                <c:pt idx="0">
                  <c:v>1.593E-3</c:v>
                </c:pt>
                <c:pt idx="1">
                  <c:v>0</c:v>
                </c:pt>
                <c:pt idx="2">
                  <c:v>1.0660000000000001E-3</c:v>
                </c:pt>
                <c:pt idx="3">
                  <c:v>1.4970000000000001E-3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6029-4E14-9D64-00F1826A5A4F}"/>
            </c:ext>
          </c:extLst>
        </c:ser>
        <c:ser>
          <c:idx val="3"/>
          <c:order val="3"/>
          <c:tx>
            <c:strRef>
              <c:f>Sheet1!$A$15</c:f>
              <c:strCache>
                <c:ptCount val="1"/>
                <c:pt idx="0">
                  <c:v>time(guided filter)/s</c:v>
                </c:pt>
              </c:strCache>
            </c:strRef>
          </c:tx>
          <c:spPr>
            <a:solidFill>
              <a:schemeClr val="accent6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Sheet1!$B$11:$E$11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11</c:v>
                </c:pt>
                <c:pt idx="3">
                  <c:v>15</c:v>
                </c:pt>
              </c:numCache>
            </c:numRef>
          </c:cat>
          <c:val>
            <c:numRef>
              <c:f>Sheet1!$B$15:$E$15</c:f>
              <c:numCache>
                <c:formatCode>General</c:formatCode>
                <c:ptCount val="4"/>
                <c:pt idx="0">
                  <c:v>0.31383800000000001</c:v>
                </c:pt>
                <c:pt idx="1">
                  <c:v>0.33676</c:v>
                </c:pt>
                <c:pt idx="2">
                  <c:v>0.33028400000000002</c:v>
                </c:pt>
                <c:pt idx="3">
                  <c:v>0.32209900000000002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6029-4E14-9D64-00F1826A5A4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256169528"/>
        <c:axId val="256166000"/>
      </c:barChart>
      <c:catAx>
        <c:axId val="25616952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patch size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56166000"/>
        <c:crosses val="autoZero"/>
        <c:auto val="1"/>
        <c:lblAlgn val="ctr"/>
        <c:lblOffset val="100"/>
        <c:noMultiLvlLbl val="0"/>
      </c:catAx>
      <c:valAx>
        <c:axId val="2561660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time</a:t>
                </a:r>
                <a:r>
                  <a:rPr lang="en-US" altLang="zh-CN" baseline="0"/>
                  <a:t> / s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56169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baseline="0"/>
              <a:t>Average RMSE Score for Different Dark Channel Patch Size using Different Methods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van Herk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Sheet1!$B$8:$E$8</c:f>
              <c:numCache>
                <c:formatCode>General</c:formatCode>
                <c:ptCount val="4"/>
                <c:pt idx="0">
                  <c:v>0.308</c:v>
                </c:pt>
                <c:pt idx="1">
                  <c:v>0.31480000000000002</c:v>
                </c:pt>
                <c:pt idx="2">
                  <c:v>0.31879999999999997</c:v>
                </c:pt>
                <c:pt idx="3">
                  <c:v>0.32169999999999999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18AB-4113-9680-DC1820E051F7}"/>
            </c:ext>
          </c:extLst>
        </c:ser>
        <c:ser>
          <c:idx val="1"/>
          <c:order val="1"/>
          <c:tx>
            <c:v>for loop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Sheet1!$B$11:$E$11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11</c:v>
                </c:pt>
                <c:pt idx="3">
                  <c:v>15</c:v>
                </c:pt>
              </c:numCache>
            </c:numRef>
          </c:cat>
          <c:val>
            <c:numRef>
              <c:f>Sheet1!$B$17:$E$17</c:f>
              <c:numCache>
                <c:formatCode>General</c:formatCode>
                <c:ptCount val="4"/>
                <c:pt idx="0">
                  <c:v>0.30940000000000001</c:v>
                </c:pt>
                <c:pt idx="1">
                  <c:v>0.316</c:v>
                </c:pt>
                <c:pt idx="2">
                  <c:v>0.31979999999999997</c:v>
                </c:pt>
                <c:pt idx="3">
                  <c:v>0.32269999999999999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18AB-4113-9680-DC1820E051F7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56171880"/>
        <c:axId val="254696760"/>
      </c:lineChart>
      <c:catAx>
        <c:axId val="2561718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patch size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54696760"/>
        <c:crosses val="autoZero"/>
        <c:auto val="1"/>
        <c:lblAlgn val="ctr"/>
        <c:lblOffset val="100"/>
        <c:noMultiLvlLbl val="0"/>
      </c:catAx>
      <c:valAx>
        <c:axId val="254696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56171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Time Consumption for Different Atmospheric</a:t>
            </a:r>
            <a:r>
              <a:rPr lang="en-US" altLang="zh-CN" baseline="0"/>
              <a:t> Light Calculation Method in Patch Size</a:t>
            </a:r>
            <a:r>
              <a:rPr lang="en-US" altLang="zh-CN" sz="1400" b="0" i="0" u="none" strike="noStrike" baseline="0">
                <a:effectLst/>
              </a:rPr>
              <a:t> 15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Sheet1!$A$39</c:f>
              <c:strCache>
                <c:ptCount val="1"/>
                <c:pt idx="0">
                  <c:v>time(dark channel)/s</c:v>
                </c:pt>
              </c:strCache>
            </c:strRef>
          </c:tx>
          <c:spPr>
            <a:solidFill>
              <a:schemeClr val="accent6">
                <a:tint val="58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Sheet1!$B$70:$E$70</c:f>
              <c:strCache>
                <c:ptCount val="4"/>
                <c:pt idx="0">
                  <c:v>p=0.1</c:v>
                </c:pt>
                <c:pt idx="1">
                  <c:v>p=0.2</c:v>
                </c:pt>
                <c:pt idx="2">
                  <c:v>max</c:v>
                </c:pt>
                <c:pt idx="3">
                  <c:v>entropy</c:v>
                </c:pt>
              </c:strCache>
            </c:strRef>
          </c:cat>
          <c:val>
            <c:numRef>
              <c:f>Sheet1!$B$71:$E$71</c:f>
              <c:numCache>
                <c:formatCode>General</c:formatCode>
                <c:ptCount val="4"/>
                <c:pt idx="0">
                  <c:v>0.21327199999999999</c:v>
                </c:pt>
                <c:pt idx="1">
                  <c:v>0.215144</c:v>
                </c:pt>
                <c:pt idx="2">
                  <c:v>0.21476500000000001</c:v>
                </c:pt>
                <c:pt idx="3">
                  <c:v>0.210337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3C1-4E70-8480-080F70589464}"/>
            </c:ext>
          </c:extLst>
        </c:ser>
        <c:ser>
          <c:idx val="1"/>
          <c:order val="1"/>
          <c:tx>
            <c:strRef>
              <c:f>Sheet1!$A$40</c:f>
              <c:strCache>
                <c:ptCount val="1"/>
                <c:pt idx="0">
                  <c:v>time(atmospheric light)/s</c:v>
                </c:pt>
              </c:strCache>
            </c:strRef>
          </c:tx>
          <c:spPr>
            <a:solidFill>
              <a:schemeClr val="accent6">
                <a:tint val="8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Sheet1!$B$70:$E$70</c:f>
              <c:strCache>
                <c:ptCount val="4"/>
                <c:pt idx="0">
                  <c:v>p=0.1</c:v>
                </c:pt>
                <c:pt idx="1">
                  <c:v>p=0.2</c:v>
                </c:pt>
                <c:pt idx="2">
                  <c:v>max</c:v>
                </c:pt>
                <c:pt idx="3">
                  <c:v>entropy</c:v>
                </c:pt>
              </c:strCache>
            </c:strRef>
          </c:cat>
          <c:val>
            <c:numRef>
              <c:f>Sheet1!$B$72:$E$72</c:f>
              <c:numCache>
                <c:formatCode>General</c:formatCode>
                <c:ptCount val="4"/>
                <c:pt idx="0">
                  <c:v>2.3071000000000001E-2</c:v>
                </c:pt>
                <c:pt idx="1">
                  <c:v>2.2113000000000001E-2</c:v>
                </c:pt>
                <c:pt idx="2">
                  <c:v>2.1874999999999999E-2</c:v>
                </c:pt>
                <c:pt idx="3">
                  <c:v>0.75762700000000005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3C1-4E70-8480-080F70589464}"/>
            </c:ext>
          </c:extLst>
        </c:ser>
        <c:ser>
          <c:idx val="2"/>
          <c:order val="2"/>
          <c:tx>
            <c:strRef>
              <c:f>Sheet1!$A$41</c:f>
              <c:strCache>
                <c:ptCount val="1"/>
                <c:pt idx="0">
                  <c:v>time(transmission)/s</c:v>
                </c:pt>
              </c:strCache>
            </c:strRef>
          </c:tx>
          <c:spPr>
            <a:solidFill>
              <a:schemeClr val="accent6">
                <a:shade val="8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Sheet1!$B$70:$E$70</c:f>
              <c:strCache>
                <c:ptCount val="4"/>
                <c:pt idx="0">
                  <c:v>p=0.1</c:v>
                </c:pt>
                <c:pt idx="1">
                  <c:v>p=0.2</c:v>
                </c:pt>
                <c:pt idx="2">
                  <c:v>max</c:v>
                </c:pt>
                <c:pt idx="3">
                  <c:v>entropy</c:v>
                </c:pt>
              </c:strCache>
            </c:strRef>
          </c:cat>
          <c:val>
            <c:numRef>
              <c:f>Sheet1!$B$74:$E$74</c:f>
              <c:numCache>
                <c:formatCode>General</c:formatCode>
                <c:ptCount val="4"/>
                <c:pt idx="0">
                  <c:v>0.31567800000000001</c:v>
                </c:pt>
                <c:pt idx="1">
                  <c:v>0.30505900000000002</c:v>
                </c:pt>
                <c:pt idx="2">
                  <c:v>0.30859399999999998</c:v>
                </c:pt>
                <c:pt idx="3">
                  <c:v>0.31295600000000001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3C1-4E70-8480-080F70589464}"/>
            </c:ext>
          </c:extLst>
        </c:ser>
        <c:ser>
          <c:idx val="3"/>
          <c:order val="3"/>
          <c:tx>
            <c:strRef>
              <c:f>Sheet1!$A$42</c:f>
              <c:strCache>
                <c:ptCount val="1"/>
                <c:pt idx="0">
                  <c:v>time(guided filter)/s</c:v>
                </c:pt>
              </c:strCache>
            </c:strRef>
          </c:tx>
          <c:spPr>
            <a:solidFill>
              <a:schemeClr val="accent6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Sheet1!$B$70:$E$70</c:f>
              <c:strCache>
                <c:ptCount val="4"/>
                <c:pt idx="0">
                  <c:v>p=0.1</c:v>
                </c:pt>
                <c:pt idx="1">
                  <c:v>p=0.2</c:v>
                </c:pt>
                <c:pt idx="2">
                  <c:v>max</c:v>
                </c:pt>
                <c:pt idx="3">
                  <c:v>entropy</c:v>
                </c:pt>
              </c:strCache>
            </c:strRef>
          </c:cat>
          <c:val>
            <c:numRef>
              <c:f>Sheet1!$B$74:$E$74</c:f>
              <c:numCache>
                <c:formatCode>General</c:formatCode>
                <c:ptCount val="4"/>
                <c:pt idx="0">
                  <c:v>0.31567800000000001</c:v>
                </c:pt>
                <c:pt idx="1">
                  <c:v>0.30505900000000002</c:v>
                </c:pt>
                <c:pt idx="2">
                  <c:v>0.30859399999999998</c:v>
                </c:pt>
                <c:pt idx="3">
                  <c:v>0.31295600000000001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C3C1-4E70-8480-080F7058946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316746160"/>
        <c:axId val="316740672"/>
      </c:barChart>
      <c:catAx>
        <c:axId val="31674616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methods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16740672"/>
        <c:crosses val="autoZero"/>
        <c:auto val="1"/>
        <c:lblAlgn val="ctr"/>
        <c:lblOffset val="100"/>
        <c:noMultiLvlLbl val="0"/>
      </c:catAx>
      <c:valAx>
        <c:axId val="3167406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time</a:t>
                </a:r>
                <a:r>
                  <a:rPr lang="en-US" altLang="zh-CN" baseline="0"/>
                  <a:t> / s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16746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Average RMSE Score for Different Atmospheric Light Patch Size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p=0.1</c:v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numRef>
              <c:f>Sheet1!$B$47:$G$47</c:f>
              <c:numCache>
                <c:formatCode>General</c:formatCode>
                <c:ptCount val="6"/>
                <c:pt idx="0">
                  <c:v>3</c:v>
                </c:pt>
                <c:pt idx="1">
                  <c:v>11</c:v>
                </c:pt>
                <c:pt idx="2">
                  <c:v>15</c:v>
                </c:pt>
                <c:pt idx="3">
                  <c:v>31</c:v>
                </c:pt>
                <c:pt idx="4">
                  <c:v>81</c:v>
                </c:pt>
                <c:pt idx="5">
                  <c:v>121</c:v>
                </c:pt>
              </c:numCache>
            </c:numRef>
          </c:cat>
          <c:val>
            <c:numRef>
              <c:f>Sheet1!$B$26:$E$26</c:f>
              <c:numCache>
                <c:formatCode>General</c:formatCode>
                <c:ptCount val="4"/>
                <c:pt idx="0">
                  <c:v>0.31480000000000002</c:v>
                </c:pt>
                <c:pt idx="1">
                  <c:v>0.3145</c:v>
                </c:pt>
                <c:pt idx="2">
                  <c:v>0.3145</c:v>
                </c:pt>
                <c:pt idx="3">
                  <c:v>0.31409999999999999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6268-44B6-A80D-DC5EDD81CE97}"/>
            </c:ext>
          </c:extLst>
        </c:ser>
        <c:ser>
          <c:idx val="1"/>
          <c:order val="1"/>
          <c:tx>
            <c:v>p=0.2</c:v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numRef>
              <c:f>Sheet1!$B$47:$G$47</c:f>
              <c:numCache>
                <c:formatCode>General</c:formatCode>
                <c:ptCount val="6"/>
                <c:pt idx="0">
                  <c:v>3</c:v>
                </c:pt>
                <c:pt idx="1">
                  <c:v>11</c:v>
                </c:pt>
                <c:pt idx="2">
                  <c:v>15</c:v>
                </c:pt>
                <c:pt idx="3">
                  <c:v>31</c:v>
                </c:pt>
                <c:pt idx="4">
                  <c:v>81</c:v>
                </c:pt>
                <c:pt idx="5">
                  <c:v>121</c:v>
                </c:pt>
              </c:numCache>
            </c:numRef>
          </c:cat>
          <c:val>
            <c:numRef>
              <c:f>Sheet1!$B$35:$E$35</c:f>
              <c:numCache>
                <c:formatCode>General</c:formatCode>
                <c:ptCount val="4"/>
                <c:pt idx="0">
                  <c:v>0.31480000000000002</c:v>
                </c:pt>
                <c:pt idx="1">
                  <c:v>0.31459999999999999</c:v>
                </c:pt>
                <c:pt idx="2">
                  <c:v>0.3145</c:v>
                </c:pt>
                <c:pt idx="3">
                  <c:v>0.31409999999999999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6268-44B6-A80D-DC5EDD81CE97}"/>
            </c:ext>
          </c:extLst>
        </c:ser>
        <c:ser>
          <c:idx val="2"/>
          <c:order val="2"/>
          <c:tx>
            <c:v>max</c:v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numRef>
              <c:f>Sheet1!$B$47:$G$47</c:f>
              <c:numCache>
                <c:formatCode>General</c:formatCode>
                <c:ptCount val="6"/>
                <c:pt idx="0">
                  <c:v>3</c:v>
                </c:pt>
                <c:pt idx="1">
                  <c:v>11</c:v>
                </c:pt>
                <c:pt idx="2">
                  <c:v>15</c:v>
                </c:pt>
                <c:pt idx="3">
                  <c:v>31</c:v>
                </c:pt>
                <c:pt idx="4">
                  <c:v>81</c:v>
                </c:pt>
                <c:pt idx="5">
                  <c:v>121</c:v>
                </c:pt>
              </c:numCache>
            </c:numRef>
          </c:cat>
          <c:val>
            <c:numRef>
              <c:f>Sheet1!$B$44:$E$44</c:f>
              <c:numCache>
                <c:formatCode>General</c:formatCode>
                <c:ptCount val="4"/>
                <c:pt idx="0">
                  <c:v>0.31459999999999999</c:v>
                </c:pt>
                <c:pt idx="1">
                  <c:v>0.31430000000000002</c:v>
                </c:pt>
                <c:pt idx="2">
                  <c:v>0.31419999999999998</c:v>
                </c:pt>
                <c:pt idx="3">
                  <c:v>0.31369999999999998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6268-44B6-A80D-DC5EDD81CE97}"/>
            </c:ext>
          </c:extLst>
        </c:ser>
        <c:ser>
          <c:idx val="3"/>
          <c:order val="3"/>
          <c:tx>
            <c:v>entropy method</c:v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lumMod val="60000"/>
                </a:schemeClr>
              </a:solidFill>
              <a:ln w="9525">
                <a:solidFill>
                  <a:schemeClr val="accent6">
                    <a:lumMod val="60000"/>
                  </a:schemeClr>
                </a:solidFill>
              </a:ln>
              <a:effectLst/>
            </c:spPr>
          </c:marker>
          <c:cat>
            <c:numRef>
              <c:f>Sheet1!$B$47:$G$47</c:f>
              <c:numCache>
                <c:formatCode>General</c:formatCode>
                <c:ptCount val="6"/>
                <c:pt idx="0">
                  <c:v>3</c:v>
                </c:pt>
                <c:pt idx="1">
                  <c:v>11</c:v>
                </c:pt>
                <c:pt idx="2">
                  <c:v>15</c:v>
                </c:pt>
                <c:pt idx="3">
                  <c:v>31</c:v>
                </c:pt>
                <c:pt idx="4">
                  <c:v>81</c:v>
                </c:pt>
                <c:pt idx="5">
                  <c:v>121</c:v>
                </c:pt>
              </c:numCache>
            </c:numRef>
          </c:cat>
          <c:val>
            <c:numRef>
              <c:f>Sheet1!$B$53:$E$53</c:f>
              <c:numCache>
                <c:formatCode>General</c:formatCode>
                <c:ptCount val="4"/>
                <c:pt idx="0">
                  <c:v>0.31480000000000002</c:v>
                </c:pt>
                <c:pt idx="1">
                  <c:v>0.31480000000000002</c:v>
                </c:pt>
                <c:pt idx="2">
                  <c:v>0.31480000000000002</c:v>
                </c:pt>
                <c:pt idx="3">
                  <c:v>0.31480000000000002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6268-44B6-A80D-DC5EDD81CE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6743808"/>
        <c:axId val="316744200"/>
      </c:lineChart>
      <c:catAx>
        <c:axId val="316743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patch</a:t>
                </a:r>
                <a:r>
                  <a:rPr lang="en-US" altLang="zh-CN" baseline="0"/>
                  <a:t> size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16744200"/>
        <c:crosses val="autoZero"/>
        <c:auto val="1"/>
        <c:lblAlgn val="ctr"/>
        <c:lblOffset val="100"/>
        <c:noMultiLvlLbl val="0"/>
      </c:catAx>
      <c:valAx>
        <c:axId val="316744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16743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D4CA22-DD91-441F-BC78-7929ABC9E3AC}" type="doc">
      <dgm:prSet loTypeId="urn:microsoft.com/office/officeart/2005/8/layout/process1" loCatId="process" qsTypeId="urn:microsoft.com/office/officeart/2005/8/quickstyle/simple1" qsCatId="simple" csTypeId="urn:microsoft.com/office/officeart/2005/8/colors/accent2_1" csCatId="accent2" phldr="1"/>
      <dgm:spPr/>
    </dgm:pt>
    <dgm:pt modelId="{C4DC6DC8-739A-4621-BB9E-1D0BA230A116}">
      <dgm:prSet phldrT="[文本]"/>
      <dgm:spPr/>
      <dgm:t>
        <a:bodyPr/>
        <a:lstStyle/>
        <a:p>
          <a:r>
            <a:rPr lang="en-US" altLang="zh-CN" dirty="0"/>
            <a:t>Images with fog</a:t>
          </a:r>
          <a:endParaRPr lang="zh-CN" altLang="en-US" dirty="0"/>
        </a:p>
      </dgm:t>
    </dgm:pt>
    <dgm:pt modelId="{F9EBB251-D3B8-492E-9A40-AEC105E61BC0}" type="parTrans" cxnId="{E288176E-FBE0-43E4-BFCE-FBC5670FA43E}">
      <dgm:prSet/>
      <dgm:spPr/>
      <dgm:t>
        <a:bodyPr/>
        <a:lstStyle/>
        <a:p>
          <a:endParaRPr lang="zh-CN" altLang="en-US"/>
        </a:p>
      </dgm:t>
    </dgm:pt>
    <dgm:pt modelId="{57469C12-5C4B-48CE-AD46-FC1CA7004065}" type="sibTrans" cxnId="{E288176E-FBE0-43E4-BFCE-FBC5670FA43E}">
      <dgm:prSet/>
      <dgm:spPr/>
      <dgm:t>
        <a:bodyPr/>
        <a:lstStyle/>
        <a:p>
          <a:endParaRPr lang="zh-CN" altLang="en-US"/>
        </a:p>
      </dgm:t>
    </dgm:pt>
    <dgm:pt modelId="{8B2E764A-92C6-4B1E-9D84-8D29DC5B21A1}">
      <dgm:prSet phldrT="[文本]"/>
      <dgm:spPr/>
      <dgm:t>
        <a:bodyPr/>
        <a:lstStyle/>
        <a:p>
          <a:r>
            <a:rPr lang="en-US" altLang="zh-CN" dirty="0"/>
            <a:t>My program</a:t>
          </a:r>
          <a:endParaRPr lang="zh-CN" altLang="en-US" dirty="0"/>
        </a:p>
      </dgm:t>
    </dgm:pt>
    <dgm:pt modelId="{7D4CA78E-6C1F-4B9B-9AAD-0CF534DF5126}" type="parTrans" cxnId="{18FCEFA3-F66B-448D-A188-52AE1DF2A0AC}">
      <dgm:prSet/>
      <dgm:spPr/>
      <dgm:t>
        <a:bodyPr/>
        <a:lstStyle/>
        <a:p>
          <a:endParaRPr lang="zh-CN" altLang="en-US"/>
        </a:p>
      </dgm:t>
    </dgm:pt>
    <dgm:pt modelId="{95E04DC7-38D0-4F98-828A-49DB6D41FCFE}" type="sibTrans" cxnId="{18FCEFA3-F66B-448D-A188-52AE1DF2A0AC}">
      <dgm:prSet/>
      <dgm:spPr/>
      <dgm:t>
        <a:bodyPr/>
        <a:lstStyle/>
        <a:p>
          <a:endParaRPr lang="zh-CN" altLang="en-US"/>
        </a:p>
      </dgm:t>
    </dgm:pt>
    <dgm:pt modelId="{6ED9BF36-F960-4BD1-A760-8DBDF9ACE913}">
      <dgm:prSet phldrT="[文本]"/>
      <dgm:spPr/>
      <dgm:t>
        <a:bodyPr/>
        <a:lstStyle/>
        <a:p>
          <a:r>
            <a:rPr lang="en-US" altLang="zh-CN" dirty="0"/>
            <a:t>Refined transmission map</a:t>
          </a:r>
          <a:endParaRPr lang="zh-CN" altLang="en-US" dirty="0"/>
        </a:p>
      </dgm:t>
    </dgm:pt>
    <dgm:pt modelId="{03BCDE3C-D152-4E63-A5A1-2B64C3F3D91F}" type="parTrans" cxnId="{B1ECBC9A-45A6-48D1-B6F1-F6E4CDBCF1E6}">
      <dgm:prSet/>
      <dgm:spPr/>
      <dgm:t>
        <a:bodyPr/>
        <a:lstStyle/>
        <a:p>
          <a:endParaRPr lang="zh-CN" altLang="en-US"/>
        </a:p>
      </dgm:t>
    </dgm:pt>
    <dgm:pt modelId="{A3E3ABA7-439C-4CFF-955A-4443823C888F}" type="sibTrans" cxnId="{B1ECBC9A-45A6-48D1-B6F1-F6E4CDBCF1E6}">
      <dgm:prSet/>
      <dgm:spPr/>
      <dgm:t>
        <a:bodyPr/>
        <a:lstStyle/>
        <a:p>
          <a:endParaRPr lang="zh-CN" altLang="en-US"/>
        </a:p>
      </dgm:t>
    </dgm:pt>
    <dgm:pt modelId="{BA3277BA-6268-46BE-891D-7B3A7836C527}">
      <dgm:prSet/>
      <dgm:spPr/>
      <dgm:t>
        <a:bodyPr/>
        <a:lstStyle/>
        <a:p>
          <a:r>
            <a:rPr lang="en-US" altLang="zh-CN" dirty="0"/>
            <a:t>RMSE</a:t>
          </a:r>
          <a:endParaRPr lang="zh-CN" altLang="en-US" dirty="0"/>
        </a:p>
      </dgm:t>
    </dgm:pt>
    <dgm:pt modelId="{E552D259-0E9E-49F8-8785-EB5FF317691E}" type="parTrans" cxnId="{4C257731-3B01-442E-B043-06AF0515FEDE}">
      <dgm:prSet/>
      <dgm:spPr/>
      <dgm:t>
        <a:bodyPr/>
        <a:lstStyle/>
        <a:p>
          <a:endParaRPr lang="zh-CN" altLang="en-US"/>
        </a:p>
      </dgm:t>
    </dgm:pt>
    <dgm:pt modelId="{748CA9B2-49BF-4352-9DE8-E846DFBB68D8}" type="sibTrans" cxnId="{4C257731-3B01-442E-B043-06AF0515FEDE}">
      <dgm:prSet/>
      <dgm:spPr/>
      <dgm:t>
        <a:bodyPr/>
        <a:lstStyle/>
        <a:p>
          <a:endParaRPr lang="zh-CN" altLang="en-US"/>
        </a:p>
      </dgm:t>
    </dgm:pt>
    <dgm:pt modelId="{29AF6F8B-7CD5-43BE-94DF-2F27E7A49B10}" type="pres">
      <dgm:prSet presAssocID="{13D4CA22-DD91-441F-BC78-7929ABC9E3AC}" presName="Name0" presStyleCnt="0">
        <dgm:presLayoutVars>
          <dgm:dir/>
          <dgm:resizeHandles val="exact"/>
        </dgm:presLayoutVars>
      </dgm:prSet>
      <dgm:spPr/>
    </dgm:pt>
    <dgm:pt modelId="{B3E20A99-0B80-4ABC-AC09-4D736D3CF5F2}" type="pres">
      <dgm:prSet presAssocID="{C4DC6DC8-739A-4621-BB9E-1D0BA230A116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5FBEB52-F380-428F-A52B-E509B0B64D9B}" type="pres">
      <dgm:prSet presAssocID="{57469C12-5C4B-48CE-AD46-FC1CA7004065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96DF5000-9F48-48EC-9107-A264B373EF5E}" type="pres">
      <dgm:prSet presAssocID="{57469C12-5C4B-48CE-AD46-FC1CA7004065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C0E9562A-38B6-48BE-BBEB-4E161EC0DBFD}" type="pres">
      <dgm:prSet presAssocID="{8B2E764A-92C6-4B1E-9D84-8D29DC5B21A1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3322237-082E-4490-97FF-33701BD566AA}" type="pres">
      <dgm:prSet presAssocID="{95E04DC7-38D0-4F98-828A-49DB6D41FCFE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34C5F464-5F72-4F15-8CB8-07862D0A373D}" type="pres">
      <dgm:prSet presAssocID="{95E04DC7-38D0-4F98-828A-49DB6D41FCFE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0AA9CAC6-2DB3-4B8A-AD5B-0AF02683767A}" type="pres">
      <dgm:prSet presAssocID="{6ED9BF36-F960-4BD1-A760-8DBDF9ACE913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5762B8E-68C8-45C5-8D0B-537B9CEC70AB}" type="pres">
      <dgm:prSet presAssocID="{A3E3ABA7-439C-4CFF-955A-4443823C888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15DF2781-EE69-4AE8-8792-FC50EE20C15F}" type="pres">
      <dgm:prSet presAssocID="{A3E3ABA7-439C-4CFF-955A-4443823C888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00ECC25C-1A37-4C4B-A711-265C9ABB41AA}" type="pres">
      <dgm:prSet presAssocID="{BA3277BA-6268-46BE-891D-7B3A7836C527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FCD6540-B83A-41AB-88D6-C245E26EEB91}" type="presOf" srcId="{13D4CA22-DD91-441F-BC78-7929ABC9E3AC}" destId="{29AF6F8B-7CD5-43BE-94DF-2F27E7A49B10}" srcOrd="0" destOrd="0" presId="urn:microsoft.com/office/officeart/2005/8/layout/process1"/>
    <dgm:cxn modelId="{E288176E-FBE0-43E4-BFCE-FBC5670FA43E}" srcId="{13D4CA22-DD91-441F-BC78-7929ABC9E3AC}" destId="{C4DC6DC8-739A-4621-BB9E-1D0BA230A116}" srcOrd="0" destOrd="0" parTransId="{F9EBB251-D3B8-492E-9A40-AEC105E61BC0}" sibTransId="{57469C12-5C4B-48CE-AD46-FC1CA7004065}"/>
    <dgm:cxn modelId="{46BBE841-00B1-4EB4-88B7-0E7F2BD93DE4}" type="presOf" srcId="{57469C12-5C4B-48CE-AD46-FC1CA7004065}" destId="{F5FBEB52-F380-428F-A52B-E509B0B64D9B}" srcOrd="0" destOrd="0" presId="urn:microsoft.com/office/officeart/2005/8/layout/process1"/>
    <dgm:cxn modelId="{4CB8FFD8-5D23-423C-A288-EE926094BB76}" type="presOf" srcId="{C4DC6DC8-739A-4621-BB9E-1D0BA230A116}" destId="{B3E20A99-0B80-4ABC-AC09-4D736D3CF5F2}" srcOrd="0" destOrd="0" presId="urn:microsoft.com/office/officeart/2005/8/layout/process1"/>
    <dgm:cxn modelId="{18FCEFA3-F66B-448D-A188-52AE1DF2A0AC}" srcId="{13D4CA22-DD91-441F-BC78-7929ABC9E3AC}" destId="{8B2E764A-92C6-4B1E-9D84-8D29DC5B21A1}" srcOrd="1" destOrd="0" parTransId="{7D4CA78E-6C1F-4B9B-9AAD-0CF534DF5126}" sibTransId="{95E04DC7-38D0-4F98-828A-49DB6D41FCFE}"/>
    <dgm:cxn modelId="{A790CE53-6536-460C-90FA-1D67B04F6460}" type="presOf" srcId="{A3E3ABA7-439C-4CFF-955A-4443823C888F}" destId="{15DF2781-EE69-4AE8-8792-FC50EE20C15F}" srcOrd="1" destOrd="0" presId="urn:microsoft.com/office/officeart/2005/8/layout/process1"/>
    <dgm:cxn modelId="{35C2BC38-DF0C-40D1-89FB-8CF291DE9A17}" type="presOf" srcId="{95E04DC7-38D0-4F98-828A-49DB6D41FCFE}" destId="{34C5F464-5F72-4F15-8CB8-07862D0A373D}" srcOrd="1" destOrd="0" presId="urn:microsoft.com/office/officeart/2005/8/layout/process1"/>
    <dgm:cxn modelId="{B836883A-C40F-4DCD-BCE9-0FA3398725F1}" type="presOf" srcId="{57469C12-5C4B-48CE-AD46-FC1CA7004065}" destId="{96DF5000-9F48-48EC-9107-A264B373EF5E}" srcOrd="1" destOrd="0" presId="urn:microsoft.com/office/officeart/2005/8/layout/process1"/>
    <dgm:cxn modelId="{707CA54D-2C5A-4ACB-9A7A-964D669038A2}" type="presOf" srcId="{A3E3ABA7-439C-4CFF-955A-4443823C888F}" destId="{05762B8E-68C8-45C5-8D0B-537B9CEC70AB}" srcOrd="0" destOrd="0" presId="urn:microsoft.com/office/officeart/2005/8/layout/process1"/>
    <dgm:cxn modelId="{6CCA9300-2437-456F-BC47-13D30F7E2626}" type="presOf" srcId="{95E04DC7-38D0-4F98-828A-49DB6D41FCFE}" destId="{13322237-082E-4490-97FF-33701BD566AA}" srcOrd="0" destOrd="0" presId="urn:microsoft.com/office/officeart/2005/8/layout/process1"/>
    <dgm:cxn modelId="{B1ECBC9A-45A6-48D1-B6F1-F6E4CDBCF1E6}" srcId="{13D4CA22-DD91-441F-BC78-7929ABC9E3AC}" destId="{6ED9BF36-F960-4BD1-A760-8DBDF9ACE913}" srcOrd="2" destOrd="0" parTransId="{03BCDE3C-D152-4E63-A5A1-2B64C3F3D91F}" sibTransId="{A3E3ABA7-439C-4CFF-955A-4443823C888F}"/>
    <dgm:cxn modelId="{4C257731-3B01-442E-B043-06AF0515FEDE}" srcId="{13D4CA22-DD91-441F-BC78-7929ABC9E3AC}" destId="{BA3277BA-6268-46BE-891D-7B3A7836C527}" srcOrd="3" destOrd="0" parTransId="{E552D259-0E9E-49F8-8785-EB5FF317691E}" sibTransId="{748CA9B2-49BF-4352-9DE8-E846DFBB68D8}"/>
    <dgm:cxn modelId="{03B0B293-1715-488C-8D1C-2E10B27AA226}" type="presOf" srcId="{6ED9BF36-F960-4BD1-A760-8DBDF9ACE913}" destId="{0AA9CAC6-2DB3-4B8A-AD5B-0AF02683767A}" srcOrd="0" destOrd="0" presId="urn:microsoft.com/office/officeart/2005/8/layout/process1"/>
    <dgm:cxn modelId="{3231A714-5A3B-4E02-B933-EBC69F2B5942}" type="presOf" srcId="{8B2E764A-92C6-4B1E-9D84-8D29DC5B21A1}" destId="{C0E9562A-38B6-48BE-BBEB-4E161EC0DBFD}" srcOrd="0" destOrd="0" presId="urn:microsoft.com/office/officeart/2005/8/layout/process1"/>
    <dgm:cxn modelId="{37E5A6F2-0E47-4ECF-8302-62449B8D5BD3}" type="presOf" srcId="{BA3277BA-6268-46BE-891D-7B3A7836C527}" destId="{00ECC25C-1A37-4C4B-A711-265C9ABB41AA}" srcOrd="0" destOrd="0" presId="urn:microsoft.com/office/officeart/2005/8/layout/process1"/>
    <dgm:cxn modelId="{0936E105-B8BE-41C1-8CC9-FAD7B11AED1D}" type="presParOf" srcId="{29AF6F8B-7CD5-43BE-94DF-2F27E7A49B10}" destId="{B3E20A99-0B80-4ABC-AC09-4D736D3CF5F2}" srcOrd="0" destOrd="0" presId="urn:microsoft.com/office/officeart/2005/8/layout/process1"/>
    <dgm:cxn modelId="{3BC3C9E3-F425-4E72-9617-6D66D453C2A3}" type="presParOf" srcId="{29AF6F8B-7CD5-43BE-94DF-2F27E7A49B10}" destId="{F5FBEB52-F380-428F-A52B-E509B0B64D9B}" srcOrd="1" destOrd="0" presId="urn:microsoft.com/office/officeart/2005/8/layout/process1"/>
    <dgm:cxn modelId="{082F6B9A-97E8-48B2-80E1-0D78FEAFD070}" type="presParOf" srcId="{F5FBEB52-F380-428F-A52B-E509B0B64D9B}" destId="{96DF5000-9F48-48EC-9107-A264B373EF5E}" srcOrd="0" destOrd="0" presId="urn:microsoft.com/office/officeart/2005/8/layout/process1"/>
    <dgm:cxn modelId="{DFA3DB46-D082-40E6-A30B-00AEA2232514}" type="presParOf" srcId="{29AF6F8B-7CD5-43BE-94DF-2F27E7A49B10}" destId="{C0E9562A-38B6-48BE-BBEB-4E161EC0DBFD}" srcOrd="2" destOrd="0" presId="urn:microsoft.com/office/officeart/2005/8/layout/process1"/>
    <dgm:cxn modelId="{9BB65B2B-BA56-46FF-AD9B-790B28B2BA43}" type="presParOf" srcId="{29AF6F8B-7CD5-43BE-94DF-2F27E7A49B10}" destId="{13322237-082E-4490-97FF-33701BD566AA}" srcOrd="3" destOrd="0" presId="urn:microsoft.com/office/officeart/2005/8/layout/process1"/>
    <dgm:cxn modelId="{67C5DD0F-75F2-40D9-A825-568AA398BFA4}" type="presParOf" srcId="{13322237-082E-4490-97FF-33701BD566AA}" destId="{34C5F464-5F72-4F15-8CB8-07862D0A373D}" srcOrd="0" destOrd="0" presId="urn:microsoft.com/office/officeart/2005/8/layout/process1"/>
    <dgm:cxn modelId="{F5C29212-CD1D-4A41-9B94-DE716ADFF3DE}" type="presParOf" srcId="{29AF6F8B-7CD5-43BE-94DF-2F27E7A49B10}" destId="{0AA9CAC6-2DB3-4B8A-AD5B-0AF02683767A}" srcOrd="4" destOrd="0" presId="urn:microsoft.com/office/officeart/2005/8/layout/process1"/>
    <dgm:cxn modelId="{8E4D41B1-0592-406D-8CA7-A9E637E21D8F}" type="presParOf" srcId="{29AF6F8B-7CD5-43BE-94DF-2F27E7A49B10}" destId="{05762B8E-68C8-45C5-8D0B-537B9CEC70AB}" srcOrd="5" destOrd="0" presId="urn:microsoft.com/office/officeart/2005/8/layout/process1"/>
    <dgm:cxn modelId="{BAA8D50D-DCB0-477A-8128-425D4FAF4E90}" type="presParOf" srcId="{05762B8E-68C8-45C5-8D0B-537B9CEC70AB}" destId="{15DF2781-EE69-4AE8-8792-FC50EE20C15F}" srcOrd="0" destOrd="0" presId="urn:microsoft.com/office/officeart/2005/8/layout/process1"/>
    <dgm:cxn modelId="{FAFF04E2-4302-43E1-9A36-724C86142783}" type="presParOf" srcId="{29AF6F8B-7CD5-43BE-94DF-2F27E7A49B10}" destId="{00ECC25C-1A37-4C4B-A711-265C9ABB41AA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="" xmlns:a16="http://schemas.microsoft.com/office/drawing/2014/main" id="{E76CB522-063C-4334-8637-97AE96CE7E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zh-CN"/>
          </a:p>
        </p:txBody>
      </p:sp>
      <p:sp>
        <p:nvSpPr>
          <p:cNvPr id="3" name="日期版面配置區 2">
            <a:extLst>
              <a:ext uri="{FF2B5EF4-FFF2-40B4-BE49-F238E27FC236}">
                <a16:creationId xmlns="" xmlns:a16="http://schemas.microsoft.com/office/drawing/2014/main" id="{1FF28336-5BB1-4345-A8B6-A9CB3F1E0B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541CB941-69AD-4E6C-AA87-7E04863E7B35}" type="datetimeFigureOut">
              <a:rPr lang="en-US" altLang="zh-CN"/>
              <a:pPr>
                <a:defRPr/>
              </a:pPr>
              <a:t>6/3/2018</a:t>
            </a:fld>
            <a:endParaRPr lang="en-US" altLang="zh-CN"/>
          </a:p>
        </p:txBody>
      </p:sp>
      <p:sp>
        <p:nvSpPr>
          <p:cNvPr id="4" name="頁尾版面配置區 3">
            <a:extLst>
              <a:ext uri="{FF2B5EF4-FFF2-40B4-BE49-F238E27FC236}">
                <a16:creationId xmlns="" xmlns:a16="http://schemas.microsoft.com/office/drawing/2014/main" id="{47BB12A5-DAD5-481C-9C8E-5F5C317E84F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zh-CN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="" xmlns:a16="http://schemas.microsoft.com/office/drawing/2014/main" id="{C0FA3E16-78E2-4232-9D50-BE176A269F8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6480431A-7CB5-40C7-ACDB-1A3AC9EAFC2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61421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mp>
</file>

<file path=ppt/media/image10.tmp>
</file>

<file path=ppt/media/image11.tmp>
</file>

<file path=ppt/media/image12.png>
</file>

<file path=ppt/media/image13.png>
</file>

<file path=ppt/media/image14.png>
</file>

<file path=ppt/media/image2.png>
</file>

<file path=ppt/media/image2.tmp>
</file>

<file path=ppt/media/image3.png>
</file>

<file path=ppt/media/image3.tmp>
</file>

<file path=ppt/media/image4.png>
</file>

<file path=ppt/media/image4.tmp>
</file>

<file path=ppt/media/image5.tmp>
</file>

<file path=ppt/media/image6.tmp>
</file>

<file path=ppt/media/image7.png>
</file>

<file path=ppt/media/image7.tmp>
</file>

<file path=ppt/media/image8.png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="" xmlns:a16="http://schemas.microsoft.com/office/drawing/2014/main" id="{3C49F939-3C39-479D-944D-4415793FC36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171" name="Rectangle 3">
            <a:extLst>
              <a:ext uri="{FF2B5EF4-FFF2-40B4-BE49-F238E27FC236}">
                <a16:creationId xmlns="" xmlns:a16="http://schemas.microsoft.com/office/drawing/2014/main" id="{3FB9CBBF-A2B5-4E64-A6B5-E8484880BBE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076" name="Rectangle 4">
            <a:extLst>
              <a:ext uri="{FF2B5EF4-FFF2-40B4-BE49-F238E27FC236}">
                <a16:creationId xmlns="" xmlns:a16="http://schemas.microsoft.com/office/drawing/2014/main" id="{87D7CD1D-83A5-461F-B699-103997521F9A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>
            <a:extLst>
              <a:ext uri="{FF2B5EF4-FFF2-40B4-BE49-F238E27FC236}">
                <a16:creationId xmlns="" xmlns:a16="http://schemas.microsoft.com/office/drawing/2014/main" id="{577B9827-BA1E-4004-95E2-BBB1034A416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7174" name="Rectangle 6">
            <a:extLst>
              <a:ext uri="{FF2B5EF4-FFF2-40B4-BE49-F238E27FC236}">
                <a16:creationId xmlns="" xmlns:a16="http://schemas.microsoft.com/office/drawing/2014/main" id="{6579FDA9-7F25-4C42-B37F-2BE0A8025C9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175" name="Rectangle 7">
            <a:extLst>
              <a:ext uri="{FF2B5EF4-FFF2-40B4-BE49-F238E27FC236}">
                <a16:creationId xmlns="" xmlns:a16="http://schemas.microsoft.com/office/drawing/2014/main" id="{8594F320-7541-47E1-8974-4F6AF22707C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B732EDB-A0EA-4211-B0DD-CA91767D8E5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631137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投影片圖像版面配置區 1">
            <a:extLst>
              <a:ext uri="{FF2B5EF4-FFF2-40B4-BE49-F238E27FC236}">
                <a16:creationId xmlns="" xmlns:a16="http://schemas.microsoft.com/office/drawing/2014/main" id="{EC3C8F7D-833E-43DE-A6AC-EF11F4306F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備忘稿版面配置區 2">
            <a:extLst>
              <a:ext uri="{FF2B5EF4-FFF2-40B4-BE49-F238E27FC236}">
                <a16:creationId xmlns="" xmlns:a16="http://schemas.microsoft.com/office/drawing/2014/main" id="{389768CC-7F5A-49CE-AFE7-AA960A3C47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latin typeface="Arial" panose="020B0604020202020204" pitchFamily="34" charset="0"/>
            </a:endParaRPr>
          </a:p>
        </p:txBody>
      </p:sp>
      <p:sp>
        <p:nvSpPr>
          <p:cNvPr id="6148" name="投影片編號版面配置區 3">
            <a:extLst>
              <a:ext uri="{FF2B5EF4-FFF2-40B4-BE49-F238E27FC236}">
                <a16:creationId xmlns="" xmlns:a16="http://schemas.microsoft.com/office/drawing/2014/main" id="{5BA5B0CF-DD84-460E-9ADC-5E6EE6C76D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38C14A2B-584F-4A57-9276-95B3F5A7A44A}" type="slidenum">
              <a:rPr lang="en-US" altLang="zh-TW" smtClean="0"/>
              <a:pPr/>
              <a:t>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95937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="" xmlns:a16="http://schemas.microsoft.com/office/drawing/2014/main" id="{750F7EFC-738B-40F4-9228-80138CA09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914400 h 1000"/>
              <a:gd name="T2" fmla="*/ 0 w 1000"/>
              <a:gd name="T3" fmla="*/ 0 h 1000"/>
              <a:gd name="T4" fmla="*/ 79248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Line 8">
            <a:extLst>
              <a:ext uri="{FF2B5EF4-FFF2-40B4-BE49-F238E27FC236}">
                <a16:creationId xmlns="" xmlns:a16="http://schemas.microsoft.com/office/drawing/2014/main" id="{A8BF059F-E7DC-474A-BE4E-D8D52EB414AC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53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853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="" xmlns:a16="http://schemas.microsoft.com/office/drawing/2014/main" id="{FBB55CE5-91D8-4D08-83DA-0DEDB2ADFC0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5C8EA6-3C8C-4E4B-A9FE-5C7DE6CE6E50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7" name="Rectangle 5">
            <a:extLst>
              <a:ext uri="{FF2B5EF4-FFF2-40B4-BE49-F238E27FC236}">
                <a16:creationId xmlns="" xmlns:a16="http://schemas.microsoft.com/office/drawing/2014/main" id="{C58A5409-A0DD-4267-9925-17BCB34C939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="" xmlns:a16="http://schemas.microsoft.com/office/drawing/2014/main" id="{B0C2239C-9B9F-446B-8FD7-2836F0894A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701CE5-1F77-47B3-9B8E-4E3300BEB6B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6422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="" xmlns:a16="http://schemas.microsoft.com/office/drawing/2014/main" id="{37BC324B-21BF-46E8-979C-0D030E9B739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C8E3E6-6A29-4AD8-A4A4-655C225B5EB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="" xmlns:a16="http://schemas.microsoft.com/office/drawing/2014/main" id="{DDB84B02-B344-4624-87BA-EA01364FB78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="" xmlns:a16="http://schemas.microsoft.com/office/drawing/2014/main" id="{C70ED082-D478-4A11-8003-89087A2F42C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E41506-0F37-49A2-802C-F983B4CF4EC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2413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="" xmlns:a16="http://schemas.microsoft.com/office/drawing/2014/main" id="{5E9577C0-2E7B-488E-A10E-3BBD17FE4AF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344D79-814F-42BA-8D3C-101EC87D2892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="" xmlns:a16="http://schemas.microsoft.com/office/drawing/2014/main" id="{D4B3C37B-B762-468B-BA68-1DDAF00C018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="" xmlns:a16="http://schemas.microsoft.com/office/drawing/2014/main" id="{0760838C-7777-4119-88CD-4E09EC6ABAF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690777-B3A3-47F7-891C-2DE847CE7E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5238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="" xmlns:a16="http://schemas.microsoft.com/office/drawing/2014/main" id="{049B014D-7241-4E18-AB5A-4C46ED05869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3C9260-7974-4282-823A-547CC4DC15C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="" xmlns:a16="http://schemas.microsoft.com/office/drawing/2014/main" id="{47722A8C-F6DB-41A2-9448-70324F8B32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="" xmlns:a16="http://schemas.microsoft.com/office/drawing/2014/main" id="{DDCE198D-04AD-48C0-84E7-17D0BF50DC5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D29BF5-094E-45D9-B7A6-4A1AD2CEB81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0004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="" xmlns:a16="http://schemas.microsoft.com/office/drawing/2014/main" id="{6140A0DF-FC79-4CCC-B828-C4D5048327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FED5CE-FD1B-46DA-8629-710C5D755D6A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="" xmlns:a16="http://schemas.microsoft.com/office/drawing/2014/main" id="{B3CB3378-EC84-499D-8783-5F96E8F395F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="" xmlns:a16="http://schemas.microsoft.com/office/drawing/2014/main" id="{D6BD10CE-E746-4821-9F60-9AB249B1BD3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72BAF8-EA20-4CB2-93D4-84329F94C2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9453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1A6810D0-2ACA-402F-B6BE-1FEC9EC7401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A9A4F3-A385-4DC0-8082-F8D7AA2B23FC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8BF396A8-A290-48E2-A3E8-03A0A005674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87051A76-03F9-4828-B950-7A2D88B1727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8F4761-A7FD-432E-B8E4-301484B6F84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5450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="" xmlns:a16="http://schemas.microsoft.com/office/drawing/2014/main" id="{AF525112-F03B-4073-BAC4-872C33216E3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0261D4-11BE-4146-8672-4159D6D541A4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="" xmlns:a16="http://schemas.microsoft.com/office/drawing/2014/main" id="{C7C32BD4-CE63-4425-BE82-11E5CC1F4AF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="" xmlns:a16="http://schemas.microsoft.com/office/drawing/2014/main" id="{1D1371EF-C441-4B96-A23A-A7AC3C829D0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C0789D-69FF-40AC-96F8-4BB35157846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867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="" xmlns:a16="http://schemas.microsoft.com/office/drawing/2014/main" id="{81744BEC-618E-4446-8389-33E024CB658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D9BB4D-F568-4497-A027-E057EFA471BE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4" name="Rectangle 5">
            <a:extLst>
              <a:ext uri="{FF2B5EF4-FFF2-40B4-BE49-F238E27FC236}">
                <a16:creationId xmlns="" xmlns:a16="http://schemas.microsoft.com/office/drawing/2014/main" id="{1474A5BD-30F3-4C7E-AC68-5C45BA919BA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="" xmlns:a16="http://schemas.microsoft.com/office/drawing/2014/main" id="{F4CE630B-0F4B-4B03-9D85-7E9166752E5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B7950A-C235-4AA4-A4D0-14EC29D29CC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7462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="" xmlns:a16="http://schemas.microsoft.com/office/drawing/2014/main" id="{9423D919-F1A7-419D-BDFF-8FCEE374561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78BE04-B8A3-44F0-864C-CD01D370506C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="" xmlns:a16="http://schemas.microsoft.com/office/drawing/2014/main" id="{F24FA310-1868-40EB-8CC9-3E57A5D01C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="" xmlns:a16="http://schemas.microsoft.com/office/drawing/2014/main" id="{4988301E-8CFE-43F6-A5AC-3F956931AC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9EF7BB-9303-44CC-94F1-478A9774862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231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AB9D794-1AD6-4F84-A1B1-9D5E26F6C0D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7BA686-B599-4057-BC54-D8698877A53E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B01753F8-35B8-4FA7-B585-B8230C5EDF7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647C9DE-8024-47FA-9275-DDACB077EB3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AED9B3-09B2-432D-891E-F02899D2B55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0471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1F19CE6-5EFD-43DC-8341-C001D1EC733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C80A2C-D1B0-4297-A03A-CC697C7D6E95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4831FE9B-DC75-48EA-B7D3-BE027C625E1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1D344D9F-8881-4D4F-98DD-72F9F62D83E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8B8409-8EAC-4876-9074-43BC85B0F94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5451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="" xmlns:a16="http://schemas.microsoft.com/office/drawing/2014/main" id="{D7261492-9218-424C-9F14-3630BCD89A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="" xmlns:a16="http://schemas.microsoft.com/office/drawing/2014/main" id="{586D1FB6-B989-45DC-8A27-73391A5015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84324" name="Rectangle 4">
            <a:extLst>
              <a:ext uri="{FF2B5EF4-FFF2-40B4-BE49-F238E27FC236}">
                <a16:creationId xmlns="" xmlns:a16="http://schemas.microsoft.com/office/drawing/2014/main" id="{D64214E5-B94E-4E3B-A185-6D49F6004B8E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+mj-lt"/>
              </a:defRPr>
            </a:lvl1pPr>
          </a:lstStyle>
          <a:p>
            <a:pPr>
              <a:defRPr/>
            </a:pPr>
            <a:fld id="{617C3A3E-483C-46BB-92B9-D2039FAB0021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184325" name="Rectangle 5">
            <a:extLst>
              <a:ext uri="{FF2B5EF4-FFF2-40B4-BE49-F238E27FC236}">
                <a16:creationId xmlns="" xmlns:a16="http://schemas.microsoft.com/office/drawing/2014/main" id="{6445AC17-FD62-474A-81A5-1F634F7AB54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+mj-lt"/>
              </a:defRPr>
            </a:lvl1pPr>
          </a:lstStyle>
          <a:p>
            <a:pPr>
              <a:defRPr/>
            </a:pPr>
            <a:r>
              <a:rPr lang="en-US" altLang="en-US"/>
              <a:t>Academic Editing Proofreading Service</a:t>
            </a:r>
          </a:p>
        </p:txBody>
      </p:sp>
      <p:sp>
        <p:nvSpPr>
          <p:cNvPr id="184326" name="Rectangle 6">
            <a:extLst>
              <a:ext uri="{FF2B5EF4-FFF2-40B4-BE49-F238E27FC236}">
                <a16:creationId xmlns="" xmlns:a16="http://schemas.microsoft.com/office/drawing/2014/main" id="{DE84DF5B-2093-4567-8988-316B46575C7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Garamond" panose="02020502050306020203" pitchFamily="18" charset="0"/>
              </a:defRPr>
            </a:lvl1pPr>
          </a:lstStyle>
          <a:p>
            <a:pPr>
              <a:defRPr/>
            </a:pPr>
            <a:fld id="{FA95526E-3614-43A4-A891-29750A63A7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>
            <a:extLst>
              <a:ext uri="{FF2B5EF4-FFF2-40B4-BE49-F238E27FC236}">
                <a16:creationId xmlns="" xmlns:a16="http://schemas.microsoft.com/office/drawing/2014/main" id="{1045231D-3107-4D0F-B6B9-84A7137E8D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609600 h 1000"/>
              <a:gd name="T2" fmla="*/ 0 w 1000"/>
              <a:gd name="T3" fmla="*/ 0 h 1000"/>
              <a:gd name="T4" fmla="*/ 82296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32" name="Line 8">
            <a:extLst>
              <a:ext uri="{FF2B5EF4-FFF2-40B4-BE49-F238E27FC236}">
                <a16:creationId xmlns="" xmlns:a16="http://schemas.microsoft.com/office/drawing/2014/main" id="{5CBE764C-7F1D-41CE-B35C-C16E8D74705D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>
          <a:solidFill>
            <a:schemeClr val="tx1"/>
          </a:solidFill>
          <a:latin typeface="+mn-lt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>
          <a:solidFill>
            <a:schemeClr val="tx1"/>
          </a:solidFill>
          <a:latin typeface="+mn-lt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>
          <a:solidFill>
            <a:schemeClr val="tx1"/>
          </a:solidFill>
          <a:latin typeface="+mn-lt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CharlesThaCat/Image-Haze-Removal-using-Dark-Channel-Prior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CharlesThaCat/Image-Haze-Removal-using-Dark-Channel-Prior" TargetMode="Externa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CharlesThaCat/Image-Haze-Removal-using-Dark-Channel-Prior" TargetMode="Externa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="" xmlns:a16="http://schemas.microsoft.com/office/drawing/2014/main" id="{FAB6A4D5-CC55-4B47-B964-4430E6BA779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zh-TW" sz="4600" b="1">
                <a:ea typeface="新細明體" panose="02020500000000000000" pitchFamily="18" charset="-120"/>
              </a:rPr>
              <a:t>Image Haze Removal Using Dark Channel Prior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="" xmlns:a16="http://schemas.microsoft.com/office/drawing/2014/main" id="{5EABE032-D161-4123-841F-A13306CACD1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976438" y="3948113"/>
            <a:ext cx="6553200" cy="1752600"/>
          </a:xfrm>
        </p:spPr>
        <p:txBody>
          <a:bodyPr/>
          <a:lstStyle/>
          <a:p>
            <a:pPr eaLnBrk="1" hangingPunct="1"/>
            <a:r>
              <a:rPr lang="en-US" altLang="zh-TW" b="1" dirty="0" err="1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Zhuowen</a:t>
            </a:r>
            <a:r>
              <a:rPr lang="en-US" altLang="zh-TW" b="1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Lin</a:t>
            </a:r>
          </a:p>
          <a:p>
            <a:pPr eaLnBrk="1" hangingPunct="1"/>
            <a:r>
              <a:rPr lang="en-US" altLang="zh-TW" b="1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11510818</a:t>
            </a:r>
          </a:p>
          <a:p>
            <a:pPr eaLnBrk="1" hangingPunct="1"/>
            <a:r>
              <a:rPr lang="en-US" altLang="zh-TW" b="1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Information Engineering, </a:t>
            </a:r>
            <a:r>
              <a:rPr lang="en-US" altLang="zh-TW" b="1" dirty="0" err="1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SUSTech</a:t>
            </a:r>
            <a:endParaRPr lang="en-US" altLang="zh-TW" b="1" dirty="0"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5E073E5D-FF66-46A7-AA04-D9EA500CB10B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2CD414BF-132C-43E5-A329-922573680C3B}" type="datetime1">
              <a:rPr lang="en-US" altLang="en-US"/>
              <a:pPr>
                <a:defRPr/>
              </a:pPr>
              <a:t>6/3/2018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Transmission Map Refinement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3A713946-82C2-4519-8130-EB26204D7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258" y="971207"/>
            <a:ext cx="6325483" cy="4915586"/>
          </a:xfrm>
          <a:prstGeom prst="rect">
            <a:avLst/>
          </a:prstGeom>
        </p:spPr>
      </p:pic>
      <p:sp>
        <p:nvSpPr>
          <p:cNvPr id="6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202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Transmission Map Refinement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95415909-6CD6-44A7-A6F4-5E9073581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601" y="980733"/>
            <a:ext cx="6258798" cy="4896533"/>
          </a:xfrm>
          <a:prstGeom prst="rect">
            <a:avLst/>
          </a:prstGeom>
        </p:spPr>
      </p:pic>
      <p:sp>
        <p:nvSpPr>
          <p:cNvPr id="7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05111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Transmission Map Refinement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F3847F1D-69C6-45F2-8115-884991D256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/>
            <a:r>
              <a:rPr lang="en-US" altLang="zh-CN" sz="2100" kern="0" dirty="0">
                <a:ea typeface="新細明體" panose="02020500000000000000" pitchFamily="18" charset="-120"/>
              </a:rPr>
              <a:t>Soft matting</a:t>
            </a:r>
          </a:p>
          <a:p>
            <a:pPr eaLnBrk="1" hangingPunct="1"/>
            <a:r>
              <a:rPr lang="en-US" altLang="zh-CN" sz="2100" kern="0" dirty="0">
                <a:ea typeface="新細明體" panose="02020500000000000000" pitchFamily="18" charset="-120"/>
              </a:rPr>
              <a:t>Guided filtering</a:t>
            </a:r>
          </a:p>
        </p:txBody>
      </p:sp>
      <p:sp>
        <p:nvSpPr>
          <p:cNvPr id="6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  <p:pic>
        <p:nvPicPr>
          <p:cNvPr id="3" name="图片 2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555" y="2420888"/>
            <a:ext cx="6306890" cy="83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922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Transmission Map Refinement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2CD3BD92-BA54-443D-B0D8-D2EB4A757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732" y="971207"/>
            <a:ext cx="6344535" cy="4915586"/>
          </a:xfrm>
          <a:prstGeom prst="rect">
            <a:avLst/>
          </a:prstGeom>
        </p:spPr>
      </p:pic>
      <p:sp>
        <p:nvSpPr>
          <p:cNvPr id="6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098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="" xmlns:a16="http://schemas.microsoft.com/office/drawing/2014/main" id="{312D1348-727E-43BC-9440-FAC69CECF262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685800" y="2130425"/>
            <a:ext cx="7772400" cy="1470025"/>
          </a:xfrm>
        </p:spPr>
        <p:txBody>
          <a:bodyPr anchor="ctr"/>
          <a:lstStyle/>
          <a:p>
            <a:pPr eaLnBrk="1" hangingPunct="1"/>
            <a:r>
              <a:rPr lang="fr-FR" altLang="zh-TW" sz="5400" b="1" dirty="0">
                <a:ea typeface="新細明體" panose="02020500000000000000" pitchFamily="18" charset="-120"/>
              </a:rPr>
              <a:t>Results Demonstration</a:t>
            </a: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C55F9B2A-AB82-491B-A507-61EBC6B57F1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139BE96-596E-4F08-BDDA-DE03FA7E0288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5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127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pic>
        <p:nvPicPr>
          <p:cNvPr id="13" name="图片 12">
            <a:extLst>
              <a:ext uri="{FF2B5EF4-FFF2-40B4-BE49-F238E27FC236}">
                <a16:creationId xmlns="" xmlns:a16="http://schemas.microsoft.com/office/drawing/2014/main" id="{98933AB8-C154-4EAD-9362-E39C93EA2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000" y="260648"/>
            <a:ext cx="3248000" cy="5813988"/>
          </a:xfrm>
          <a:prstGeom prst="rect">
            <a:avLst/>
          </a:prstGeom>
        </p:spPr>
      </p:pic>
      <p:sp>
        <p:nvSpPr>
          <p:cNvPr id="5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8746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pic>
        <p:nvPicPr>
          <p:cNvPr id="15" name="图片 14">
            <a:extLst>
              <a:ext uri="{FF2B5EF4-FFF2-40B4-BE49-F238E27FC236}">
                <a16:creationId xmlns="" xmlns:a16="http://schemas.microsoft.com/office/drawing/2014/main" id="{9ED7EE39-1E13-424C-8C7B-0E1E29831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434" y="404664"/>
            <a:ext cx="3561132" cy="5690963"/>
          </a:xfrm>
          <a:prstGeom prst="rect">
            <a:avLst/>
          </a:prstGeom>
        </p:spPr>
      </p:pic>
      <p:sp>
        <p:nvSpPr>
          <p:cNvPr id="5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7786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pic>
        <p:nvPicPr>
          <p:cNvPr id="17" name="图片 16">
            <a:extLst>
              <a:ext uri="{FF2B5EF4-FFF2-40B4-BE49-F238E27FC236}">
                <a16:creationId xmlns="" xmlns:a16="http://schemas.microsoft.com/office/drawing/2014/main" id="{E6C34729-680A-4461-ADE7-CDB3A67F7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90" y="332656"/>
            <a:ext cx="4053420" cy="5782599"/>
          </a:xfrm>
          <a:prstGeom prst="rect">
            <a:avLst/>
          </a:prstGeom>
        </p:spPr>
      </p:pic>
      <p:sp>
        <p:nvSpPr>
          <p:cNvPr id="5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4527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="" xmlns:a16="http://schemas.microsoft.com/office/drawing/2014/main" id="{312D1348-727E-43BC-9440-FAC69CECF262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685800" y="2130425"/>
            <a:ext cx="7772400" cy="1470025"/>
          </a:xfrm>
        </p:spPr>
        <p:txBody>
          <a:bodyPr anchor="ctr"/>
          <a:lstStyle/>
          <a:p>
            <a:pPr eaLnBrk="1" hangingPunct="1"/>
            <a:r>
              <a:rPr lang="fr-FR" altLang="zh-TW" sz="5400" b="1" dirty="0">
                <a:ea typeface="新細明體" panose="02020500000000000000" pitchFamily="18" charset="-120"/>
              </a:rPr>
              <a:t>Performance </a:t>
            </a:r>
            <a:r>
              <a:rPr lang="fr-FR" altLang="zh-TW" sz="5400" b="1" dirty="0" smtClean="0">
                <a:ea typeface="新細明體" panose="02020500000000000000" pitchFamily="18" charset="-120"/>
              </a:rPr>
              <a:t>Analyses </a:t>
            </a:r>
            <a:endParaRPr lang="fr-FR" altLang="zh-TW" sz="5400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C55F9B2A-AB82-491B-A507-61EBC6B57F1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139BE96-596E-4F08-BDDA-DE03FA7E0288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5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17529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FRIDA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F3847F1D-69C6-45F2-8115-884991D256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/>
            <a:r>
              <a:rPr lang="en-US" altLang="zh-CN" sz="2100" kern="0" dirty="0">
                <a:ea typeface="新細明體" panose="02020500000000000000" pitchFamily="18" charset="-120"/>
              </a:rPr>
              <a:t>Foggy Road Image Database</a:t>
            </a:r>
          </a:p>
          <a:p>
            <a:pPr eaLnBrk="1" hangingPunct="1"/>
            <a:r>
              <a:rPr lang="en-US" altLang="zh-CN" sz="2100" kern="0" dirty="0">
                <a:ea typeface="新細明體" panose="02020500000000000000" pitchFamily="18" charset="-120"/>
              </a:rPr>
              <a:t>Images without fog</a:t>
            </a:r>
          </a:p>
          <a:p>
            <a:pPr eaLnBrk="1" hangingPunct="1"/>
            <a:r>
              <a:rPr lang="en-US" altLang="zh-CN" sz="2100" kern="0" dirty="0">
                <a:ea typeface="新細明體" panose="02020500000000000000" pitchFamily="18" charset="-120"/>
              </a:rPr>
              <a:t>Images </a:t>
            </a:r>
            <a:r>
              <a:rPr lang="en-US" altLang="zh-CN" sz="2100" kern="0" dirty="0" smtClean="0">
                <a:ea typeface="新細明體" panose="02020500000000000000" pitchFamily="18" charset="-120"/>
              </a:rPr>
              <a:t>without fog + fog</a:t>
            </a:r>
            <a:endParaRPr lang="en-US" altLang="zh-CN" sz="2100" kern="0" dirty="0">
              <a:ea typeface="新細明體" panose="02020500000000000000" pitchFamily="18" charset="-120"/>
            </a:endParaRPr>
          </a:p>
          <a:p>
            <a:pPr lvl="1" eaLnBrk="1" hangingPunct="1"/>
            <a:r>
              <a:rPr lang="en-US" altLang="zh-CN" sz="1700" kern="0" dirty="0">
                <a:ea typeface="新細明體" panose="02020500000000000000" pitchFamily="18" charset="-120"/>
              </a:rPr>
              <a:t>Homogeneous fog</a:t>
            </a:r>
          </a:p>
          <a:p>
            <a:pPr lvl="1" eaLnBrk="1" hangingPunct="1"/>
            <a:r>
              <a:rPr lang="en-US" altLang="zh-CN" sz="1700" kern="0" dirty="0">
                <a:ea typeface="新細明體" panose="02020500000000000000" pitchFamily="18" charset="-120"/>
              </a:rPr>
              <a:t>Heterogeneous fog</a:t>
            </a:r>
          </a:p>
          <a:p>
            <a:pPr lvl="1" eaLnBrk="1" hangingPunct="1"/>
            <a:r>
              <a:rPr lang="en-US" altLang="zh-CN" sz="1700" kern="0" dirty="0">
                <a:ea typeface="新細明體" panose="02020500000000000000" pitchFamily="18" charset="-120"/>
              </a:rPr>
              <a:t>Cloudy homogeneous fog</a:t>
            </a:r>
          </a:p>
          <a:p>
            <a:pPr lvl="1" eaLnBrk="1" hangingPunct="1"/>
            <a:r>
              <a:rPr lang="en-US" altLang="zh-CN" sz="1700" kern="0" dirty="0">
                <a:ea typeface="新細明體" panose="02020500000000000000" pitchFamily="18" charset="-120"/>
              </a:rPr>
              <a:t>Cloudy heterogeneous fog</a:t>
            </a:r>
          </a:p>
          <a:p>
            <a:pPr eaLnBrk="1" hangingPunct="1"/>
            <a:r>
              <a:rPr lang="en-US" altLang="zh-CN" sz="2100" kern="0" dirty="0">
                <a:ea typeface="新細明體" panose="02020500000000000000" pitchFamily="18" charset="-120"/>
              </a:rPr>
              <a:t>Transmission </a:t>
            </a:r>
            <a:r>
              <a:rPr lang="en-US" altLang="zh-CN" sz="2100" kern="0" dirty="0" smtClean="0">
                <a:ea typeface="新細明體" panose="02020500000000000000" pitchFamily="18" charset="-120"/>
              </a:rPr>
              <a:t>maps </a:t>
            </a:r>
            <a:r>
              <a:rPr lang="en-US" altLang="zh-CN" sz="2100" kern="0" dirty="0">
                <a:ea typeface="新細明體" panose="02020500000000000000" pitchFamily="18" charset="-120"/>
              </a:rPr>
              <a:t>of the images without fog</a:t>
            </a:r>
          </a:p>
          <a:p>
            <a:pPr eaLnBrk="1" hangingPunct="1"/>
            <a:r>
              <a:rPr lang="en-US" altLang="zh-CN" sz="2100" kern="0" dirty="0">
                <a:ea typeface="新細明體" panose="02020500000000000000" pitchFamily="18" charset="-120"/>
              </a:rPr>
              <a:t>Average root mean square error (RMSE)</a:t>
            </a:r>
          </a:p>
          <a:p>
            <a:pPr lvl="1" eaLnBrk="1" hangingPunct="1"/>
            <a:r>
              <a:rPr lang="en-US" altLang="zh-CN" sz="1700" kern="0" dirty="0">
                <a:ea typeface="新細明體" panose="02020500000000000000" pitchFamily="18" charset="-120"/>
              </a:rPr>
              <a:t>Refined transmission map</a:t>
            </a:r>
          </a:p>
          <a:p>
            <a:pPr lvl="1" eaLnBrk="1" hangingPunct="1"/>
            <a:r>
              <a:rPr lang="en-US" altLang="zh-CN" sz="1700" kern="0" dirty="0">
                <a:ea typeface="新細明體" panose="02020500000000000000" pitchFamily="18" charset="-120"/>
              </a:rPr>
              <a:t>Ground-truth transmission map of the images without fog in FRIDA</a:t>
            </a:r>
          </a:p>
        </p:txBody>
      </p:sp>
      <p:graphicFrame>
        <p:nvGraphicFramePr>
          <p:cNvPr id="4" name="图示 3">
            <a:extLst>
              <a:ext uri="{FF2B5EF4-FFF2-40B4-BE49-F238E27FC236}">
                <a16:creationId xmlns="" xmlns:a16="http://schemas.microsoft.com/office/drawing/2014/main" id="{FF8917FA-E82F-41EE-8BA9-C50719FE5A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0971906"/>
              </p:ext>
            </p:extLst>
          </p:nvPr>
        </p:nvGraphicFramePr>
        <p:xfrm>
          <a:off x="899592" y="371703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6690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="" xmlns:a16="http://schemas.microsoft.com/office/drawing/2014/main" id="{5FD2D989-1AB5-4288-93BB-8C63D75167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57213" y="277813"/>
            <a:ext cx="8229600" cy="1139825"/>
          </a:xfrm>
        </p:spPr>
        <p:txBody>
          <a:bodyPr/>
          <a:lstStyle/>
          <a:p>
            <a:pPr eaLnBrk="1" hangingPunct="1"/>
            <a:r>
              <a:rPr lang="en-US" altLang="zh-TW" b="1">
                <a:ea typeface="新細明體" panose="02020500000000000000" pitchFamily="18" charset="-120"/>
              </a:rPr>
              <a:t>Speech Outline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="" xmlns:a16="http://schemas.microsoft.com/office/drawing/2014/main" id="{B89574CA-10BF-4AEB-8714-D32A0D9ED5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14350" indent="-514350" eaLnBrk="1" hangingPunct="1">
              <a:lnSpc>
                <a:spcPct val="90000"/>
              </a:lnSpc>
            </a:pPr>
            <a:r>
              <a:rPr lang="en-US" altLang="zh-TW" sz="3200" dirty="0">
                <a:ea typeface="新細明體" panose="02020500000000000000" pitchFamily="18" charset="-120"/>
              </a:rPr>
              <a:t>Dark channel prior image dehazing technique</a:t>
            </a:r>
          </a:p>
          <a:p>
            <a:pPr marL="514350" indent="-514350" eaLnBrk="1" hangingPunct="1">
              <a:lnSpc>
                <a:spcPct val="90000"/>
              </a:lnSpc>
            </a:pPr>
            <a:r>
              <a:rPr lang="en-US" altLang="zh-TW" sz="3200" dirty="0">
                <a:ea typeface="新細明體" panose="02020500000000000000" pitchFamily="18" charset="-120"/>
              </a:rPr>
              <a:t>Results demonstration</a:t>
            </a:r>
          </a:p>
          <a:p>
            <a:pPr marL="514350" indent="-514350" eaLnBrk="1" hangingPunct="1">
              <a:lnSpc>
                <a:spcPct val="90000"/>
              </a:lnSpc>
            </a:pPr>
            <a:r>
              <a:rPr lang="en-US" altLang="zh-TW" sz="3200" dirty="0">
                <a:ea typeface="新細明體" panose="02020500000000000000" pitchFamily="18" charset="-120"/>
              </a:rPr>
              <a:t>Performance analyses for different parameters in algorithm</a:t>
            </a:r>
          </a:p>
          <a:p>
            <a:pPr marL="514350" indent="-514350" eaLnBrk="1" hangingPunct="1">
              <a:lnSpc>
                <a:spcPct val="90000"/>
              </a:lnSpc>
            </a:pPr>
            <a:r>
              <a:rPr lang="en-US" altLang="zh-TW" sz="3200" dirty="0">
                <a:ea typeface="新細明體" panose="02020500000000000000" pitchFamily="18" charset="-120"/>
              </a:rPr>
              <a:t>Q&amp;A</a:t>
            </a: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609ADBB6-FF92-45B7-BD03-6264CA3777A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2B03B4F-432D-40B0-91D5-7C9B34764966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30638" y="692696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Dark Channel Construction 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r>
              <a:rPr lang="en-US" altLang="zh-TW" b="1" dirty="0">
                <a:ea typeface="新細明體" panose="02020500000000000000" pitchFamily="18" charset="-120"/>
              </a:rPr>
              <a:t>– van Herk’s Algorithm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graphicFrame>
        <p:nvGraphicFramePr>
          <p:cNvPr id="6" name="图表 5">
            <a:extLst>
              <a:ext uri="{FF2B5EF4-FFF2-40B4-BE49-F238E27FC236}">
                <a16:creationId xmlns="" xmlns:a16="http://schemas.microsoft.com/office/drawing/2014/main" id="{2AB1AFE6-FBB8-41F2-B492-88C06A2124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5026847"/>
              </p:ext>
            </p:extLst>
          </p:nvPr>
        </p:nvGraphicFramePr>
        <p:xfrm>
          <a:off x="1370149" y="1556792"/>
          <a:ext cx="6403702" cy="44121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019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30638" y="692696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Dark Channel Construction 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r>
              <a:rPr lang="en-US" altLang="zh-TW" b="1" dirty="0">
                <a:ea typeface="新細明體" panose="02020500000000000000" pitchFamily="18" charset="-120"/>
              </a:rPr>
              <a:t>– Patch Based for Loop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graphicFrame>
        <p:nvGraphicFramePr>
          <p:cNvPr id="8" name="图表 7">
            <a:extLst>
              <a:ext uri="{FF2B5EF4-FFF2-40B4-BE49-F238E27FC236}">
                <a16:creationId xmlns="" xmlns:a16="http://schemas.microsoft.com/office/drawing/2014/main" id="{B84AFF77-1482-478E-A610-57FDE1D1CC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3582890"/>
              </p:ext>
            </p:extLst>
          </p:nvPr>
        </p:nvGraphicFramePr>
        <p:xfrm>
          <a:off x="1369800" y="1556792"/>
          <a:ext cx="6404400" cy="441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6597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30638" y="692696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Dark Channel Construction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r>
              <a:rPr lang="en-US" altLang="zh-TW" b="1" dirty="0">
                <a:ea typeface="新細明體" panose="02020500000000000000" pitchFamily="18" charset="-120"/>
              </a:rPr>
              <a:t>– Average RMSE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7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  <p:sp>
        <p:nvSpPr>
          <p:cNvPr id="8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 txBox="1">
            <a:spLocks/>
          </p:cNvSpPr>
          <p:nvPr/>
        </p:nvSpPr>
        <p:spPr bwMode="auto">
          <a:xfrm>
            <a:off x="3208412" y="6398436"/>
            <a:ext cx="3031976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mtClean="0"/>
              <a:t>Southern University of Science and Technology</a:t>
            </a:r>
            <a:endParaRPr lang="en-US" altLang="en-US" dirty="0"/>
          </a:p>
        </p:txBody>
      </p:sp>
      <p:graphicFrame>
        <p:nvGraphicFramePr>
          <p:cNvPr id="10" name="图表 9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BEF9883A-CBB3-4C53-913E-3337C76F594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8096264"/>
              </p:ext>
            </p:extLst>
          </p:nvPr>
        </p:nvGraphicFramePr>
        <p:xfrm>
          <a:off x="1443238" y="1556792"/>
          <a:ext cx="6404400" cy="441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7750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30638" y="692696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Atmospheric Light Estimation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r>
              <a:rPr lang="en-US" altLang="zh-TW" b="1" dirty="0">
                <a:ea typeface="新細明體" panose="02020500000000000000" pitchFamily="18" charset="-120"/>
              </a:rPr>
              <a:t>– Different Methods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graphicFrame>
        <p:nvGraphicFramePr>
          <p:cNvPr id="6" name="图表 5">
            <a:extLst>
              <a:ext uri="{FF2B5EF4-FFF2-40B4-BE49-F238E27FC236}">
                <a16:creationId xmlns="" xmlns:a16="http://schemas.microsoft.com/office/drawing/2014/main" id="{0ECBB609-E60B-44A0-93D9-8B74E38596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8043631"/>
              </p:ext>
            </p:extLst>
          </p:nvPr>
        </p:nvGraphicFramePr>
        <p:xfrm>
          <a:off x="1369800" y="1484784"/>
          <a:ext cx="6404400" cy="441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2902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30638" y="692696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Atmospheric Light Estimation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r>
              <a:rPr lang="en-US" altLang="zh-TW" b="1" dirty="0">
                <a:ea typeface="新細明體" panose="02020500000000000000" pitchFamily="18" charset="-120"/>
              </a:rPr>
              <a:t>– Average RMSE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graphicFrame>
        <p:nvGraphicFramePr>
          <p:cNvPr id="6" name="图表 5">
            <a:extLst>
              <a:ext uri="{FF2B5EF4-FFF2-40B4-BE49-F238E27FC236}">
                <a16:creationId xmlns="" xmlns:a16="http://schemas.microsoft.com/office/drawing/2014/main" id="{ECD239CC-E450-4BC8-B26E-BDBBBD1053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707980"/>
              </p:ext>
            </p:extLst>
          </p:nvPr>
        </p:nvGraphicFramePr>
        <p:xfrm>
          <a:off x="1443238" y="1556792"/>
          <a:ext cx="6404400" cy="441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  <p:sp>
        <p:nvSpPr>
          <p:cNvPr id="8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 txBox="1">
            <a:spLocks/>
          </p:cNvSpPr>
          <p:nvPr/>
        </p:nvSpPr>
        <p:spPr bwMode="auto">
          <a:xfrm>
            <a:off x="3208412" y="6398436"/>
            <a:ext cx="3031976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64392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="" xmlns:a16="http://schemas.microsoft.com/office/drawing/2014/main" id="{312D1348-727E-43BC-9440-FAC69CECF262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685800" y="2130425"/>
            <a:ext cx="7772400" cy="1470025"/>
          </a:xfrm>
        </p:spPr>
        <p:txBody>
          <a:bodyPr anchor="ctr"/>
          <a:lstStyle/>
          <a:p>
            <a:pPr eaLnBrk="1" hangingPunct="1"/>
            <a:r>
              <a:rPr lang="fr-FR" altLang="zh-TW" sz="5400" b="1" dirty="0">
                <a:ea typeface="新細明體" panose="02020500000000000000" pitchFamily="18" charset="-120"/>
              </a:rPr>
              <a:t>Q&amp;A</a:t>
            </a: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C55F9B2A-AB82-491B-A507-61EBC6B57F1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139BE96-596E-4F08-BDDA-DE03FA7E0288}" type="datetime1">
              <a:rPr lang="en-US" altLang="en-US"/>
              <a:pPr>
                <a:defRPr/>
              </a:pPr>
              <a:t>6/3/2018</a:t>
            </a:fld>
            <a:endParaRPr lang="en-US" altLang="en-US" dirty="0"/>
          </a:p>
        </p:txBody>
      </p:sp>
      <p:sp>
        <p:nvSpPr>
          <p:cNvPr id="5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1524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 smtClean="0">
                <a:ea typeface="新細明體" panose="02020500000000000000" pitchFamily="18" charset="-120"/>
              </a:rPr>
              <a:t>GitHub Page</a:t>
            </a:r>
            <a:r>
              <a:rPr lang="en-US" altLang="zh-TW" b="1" dirty="0">
                <a:ea typeface="新細明體" panose="02020500000000000000" pitchFamily="18" charset="-120"/>
              </a:rPr>
              <a:t/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mc="http://schemas.openxmlformats.org/markup-compatibility/2006" xmlns:a14="http://schemas.microsoft.com/office/drawing/2010/main" xmlns="" xmlns:a16="http://schemas.microsoft.com/office/drawing/2014/main" id="{C0EF0483-A2DA-4C2C-A631-D629F736A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/>
            <a:r>
              <a:rPr lang="en-US" altLang="zh-CN" sz="2100" kern="0" dirty="0">
                <a:ea typeface="新細明體" panose="02020500000000000000" pitchFamily="18" charset="-120"/>
                <a:hlinkClick r:id="rId2"/>
              </a:rPr>
              <a:t>https://</a:t>
            </a:r>
            <a:r>
              <a:rPr lang="en-US" altLang="zh-CN" sz="2100" kern="0" dirty="0" smtClean="0">
                <a:ea typeface="新細明體" panose="02020500000000000000" pitchFamily="18" charset="-120"/>
                <a:hlinkClick r:id="rId2"/>
              </a:rPr>
              <a:t>github.com/CharlesThaCat/Image-Haze-Removal-using-Dark-Channel-Prior</a:t>
            </a:r>
            <a:endParaRPr lang="en-US" altLang="zh-CN" sz="2100" kern="0" dirty="0" smtClean="0">
              <a:ea typeface="新細明體" panose="02020500000000000000" pitchFamily="18" charset="-120"/>
            </a:endParaRPr>
          </a:p>
          <a:p>
            <a:pPr eaLnBrk="1" hangingPunct="1"/>
            <a:endParaRPr lang="en-US" altLang="zh-CN" sz="2100" kern="0" dirty="0">
              <a:ea typeface="新細明體" panose="02020500000000000000" pitchFamily="18" charset="-120"/>
            </a:endParaRPr>
          </a:p>
        </p:txBody>
      </p:sp>
      <p:sp>
        <p:nvSpPr>
          <p:cNvPr id="6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466" y="2348880"/>
            <a:ext cx="5673067" cy="378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42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 smtClean="0">
                <a:ea typeface="新細明體" panose="02020500000000000000" pitchFamily="18" charset="-120"/>
              </a:rPr>
              <a:t>GitHub Page</a:t>
            </a:r>
            <a:r>
              <a:rPr lang="en-US" altLang="zh-TW" b="1" dirty="0">
                <a:ea typeface="新細明體" panose="02020500000000000000" pitchFamily="18" charset="-120"/>
              </a:rPr>
              <a:t/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mc="http://schemas.openxmlformats.org/markup-compatibility/2006" xmlns:a14="http://schemas.microsoft.com/office/drawing/2010/main" xmlns="" xmlns:a16="http://schemas.microsoft.com/office/drawing/2014/main" id="{C0EF0483-A2DA-4C2C-A631-D629F736A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/>
            <a:r>
              <a:rPr lang="en-US" altLang="zh-CN" sz="2100" kern="0" dirty="0">
                <a:ea typeface="新細明體" panose="02020500000000000000" pitchFamily="18" charset="-120"/>
                <a:hlinkClick r:id="rId2"/>
              </a:rPr>
              <a:t>https://</a:t>
            </a:r>
            <a:r>
              <a:rPr lang="en-US" altLang="zh-CN" sz="2100" kern="0" dirty="0" smtClean="0">
                <a:ea typeface="新細明體" panose="02020500000000000000" pitchFamily="18" charset="-120"/>
                <a:hlinkClick r:id="rId2"/>
              </a:rPr>
              <a:t>github.com/CharlesThaCat/Image-Haze-Removal-using-Dark-Channel-Prior</a:t>
            </a:r>
            <a:endParaRPr lang="en-US" altLang="zh-CN" sz="2100" kern="0" dirty="0" smtClean="0">
              <a:ea typeface="新細明體" panose="02020500000000000000" pitchFamily="18" charset="-120"/>
            </a:endParaRPr>
          </a:p>
          <a:p>
            <a:pPr eaLnBrk="1" hangingPunct="1"/>
            <a:endParaRPr lang="en-US" altLang="zh-CN" sz="2100" kern="0" dirty="0">
              <a:ea typeface="新細明體" panose="02020500000000000000" pitchFamily="18" charset="-120"/>
            </a:endParaRPr>
          </a:p>
        </p:txBody>
      </p:sp>
      <p:sp>
        <p:nvSpPr>
          <p:cNvPr id="6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300" y="2329821"/>
            <a:ext cx="5675400" cy="378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164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 smtClean="0">
                <a:ea typeface="新細明體" panose="02020500000000000000" pitchFamily="18" charset="-120"/>
              </a:rPr>
              <a:t>GitHub Page</a:t>
            </a:r>
            <a:r>
              <a:rPr lang="en-US" altLang="zh-TW" b="1" dirty="0">
                <a:ea typeface="新細明體" panose="02020500000000000000" pitchFamily="18" charset="-120"/>
              </a:rPr>
              <a:t/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mc="http://schemas.openxmlformats.org/markup-compatibility/2006" xmlns:a14="http://schemas.microsoft.com/office/drawing/2010/main" xmlns="" xmlns:a16="http://schemas.microsoft.com/office/drawing/2014/main" id="{C0EF0483-A2DA-4C2C-A631-D629F736A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/>
            <a:r>
              <a:rPr lang="en-US" altLang="zh-CN" sz="2100" kern="0" dirty="0">
                <a:ea typeface="新細明體" panose="02020500000000000000" pitchFamily="18" charset="-120"/>
                <a:hlinkClick r:id="rId2"/>
              </a:rPr>
              <a:t>https://</a:t>
            </a:r>
            <a:r>
              <a:rPr lang="en-US" altLang="zh-CN" sz="2100" kern="0" dirty="0" smtClean="0">
                <a:ea typeface="新細明體" panose="02020500000000000000" pitchFamily="18" charset="-120"/>
                <a:hlinkClick r:id="rId2"/>
              </a:rPr>
              <a:t>github.com/CharlesThaCat/Image-Haze-Removal-using-Dark-Channel-Prior</a:t>
            </a:r>
            <a:endParaRPr lang="en-US" altLang="zh-CN" sz="2100" kern="0" dirty="0" smtClean="0">
              <a:ea typeface="新細明體" panose="02020500000000000000" pitchFamily="18" charset="-120"/>
            </a:endParaRPr>
          </a:p>
          <a:p>
            <a:pPr eaLnBrk="1" hangingPunct="1"/>
            <a:endParaRPr lang="en-US" altLang="zh-CN" sz="2100" kern="0" dirty="0">
              <a:ea typeface="新細明體" panose="02020500000000000000" pitchFamily="18" charset="-120"/>
            </a:endParaRPr>
          </a:p>
        </p:txBody>
      </p:sp>
      <p:sp>
        <p:nvSpPr>
          <p:cNvPr id="6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300" y="2347325"/>
            <a:ext cx="5675400" cy="378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84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="" xmlns:a16="http://schemas.microsoft.com/office/drawing/2014/main" id="{312D1348-727E-43BC-9440-FAC69CECF262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685800" y="2130425"/>
            <a:ext cx="7772400" cy="1470025"/>
          </a:xfrm>
        </p:spPr>
        <p:txBody>
          <a:bodyPr anchor="ctr"/>
          <a:lstStyle/>
          <a:p>
            <a:pPr eaLnBrk="1" hangingPunct="1"/>
            <a:r>
              <a:rPr lang="en-US" altLang="zh-CN" sz="5400" b="1" dirty="0" smtClean="0">
                <a:ea typeface="新細明體" panose="02020500000000000000" pitchFamily="18" charset="-120"/>
              </a:rPr>
              <a:t>Thank You!</a:t>
            </a:r>
            <a:endParaRPr lang="fr-FR" altLang="zh-TW" sz="5400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C55F9B2A-AB82-491B-A507-61EBC6B57F1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139BE96-596E-4F08-BDDA-DE03FA7E0288}" type="datetime1">
              <a:rPr lang="en-US" altLang="en-US"/>
              <a:pPr>
                <a:defRPr/>
              </a:pPr>
              <a:t>6/3/2018</a:t>
            </a:fld>
            <a:endParaRPr lang="en-US" altLang="en-US" dirty="0"/>
          </a:p>
        </p:txBody>
      </p:sp>
      <p:sp>
        <p:nvSpPr>
          <p:cNvPr id="5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9950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="" xmlns:a16="http://schemas.microsoft.com/office/drawing/2014/main" id="{312D1348-727E-43BC-9440-FAC69CECF262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685800" y="2130425"/>
            <a:ext cx="7772400" cy="1470025"/>
          </a:xfrm>
        </p:spPr>
        <p:txBody>
          <a:bodyPr anchor="ctr"/>
          <a:lstStyle/>
          <a:p>
            <a:pPr eaLnBrk="1" hangingPunct="1"/>
            <a:r>
              <a:rPr lang="fr-FR" altLang="zh-TW" sz="5400" b="1" dirty="0">
                <a:ea typeface="新細明體" panose="02020500000000000000" pitchFamily="18" charset="-120"/>
              </a:rPr>
              <a:t>Dark Channel Prior Image Dehazing Technique</a:t>
            </a: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C55F9B2A-AB82-491B-A507-61EBC6B57F1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139BE96-596E-4F08-BDDA-DE03FA7E0288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5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C6BF6715-7E16-46C3-8DCE-AD8D40E45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636912"/>
            <a:ext cx="6858957" cy="3362794"/>
          </a:xfrm>
          <a:prstGeom prst="rect">
            <a:avLst/>
          </a:prstGeom>
        </p:spPr>
      </p:pic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Degradation Model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315" name="Content Placeholder 2">
                <a:extLst>
                  <a:ext uri="{FF2B5EF4-FFF2-40B4-BE49-F238E27FC236}">
                    <a16:creationId xmlns="" xmlns:a16="http://schemas.microsoft.com/office/drawing/2014/main" id="{564CE10E-4546-4E88-9AD2-2C4D6354D3AF}"/>
                  </a:ext>
                </a:extLst>
              </p:cNvPr>
              <p:cNvSpPr>
                <a:spLocks noGrp="1" noChangeArrowheads="1"/>
              </p:cNvSpPr>
              <p:nvPr>
                <p:ph idx="4294967295"/>
              </p:nvPr>
            </p:nvSpPr>
            <p:spPr/>
            <p:txBody>
              <a:bodyPr/>
              <a:lstStyle/>
              <a:p>
                <a:pPr eaLnBrk="1" hangingPunct="1"/>
                <a:r>
                  <a:rPr lang="en-US" altLang="zh-TW" sz="2100" dirty="0">
                    <a:ea typeface="新細明體" panose="02020500000000000000" pitchFamily="18" charset="-120"/>
                  </a:rPr>
                  <a:t>Haze image </a:t>
                </a:r>
              </a:p>
              <a:p>
                <a:pPr eaLnBrk="1" hangingPunct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1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I</m:t>
                    </m:r>
                    <m:d>
                      <m:dPr>
                        <m:ctrlPr>
                          <a:rPr lang="zh-CN" altLang="zh-CN" sz="2100" i="1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x</m:t>
                        </m:r>
                      </m:e>
                    </m:d>
                    <m:r>
                      <a:rPr lang="en-US" altLang="zh-CN" sz="21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1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J</m:t>
                    </m:r>
                    <m:d>
                      <m:dPr>
                        <m:ctrlPr>
                          <a:rPr lang="zh-CN" altLang="zh-CN" sz="2100" i="1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x</m:t>
                        </m:r>
                      </m:e>
                    </m:d>
                    <m:r>
                      <m:rPr>
                        <m:sty m:val="p"/>
                      </m:rPr>
                      <a:rPr lang="en-US" altLang="zh-CN" sz="21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t</m:t>
                    </m:r>
                    <m:d>
                      <m:dPr>
                        <m:ctrlPr>
                          <a:rPr lang="zh-CN" altLang="zh-CN" sz="2100" i="1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x</m:t>
                        </m:r>
                      </m:e>
                    </m:d>
                    <m:r>
                      <a:rPr lang="en-US" altLang="zh-CN" sz="21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CN" sz="21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A</m:t>
                    </m:r>
                    <m:r>
                      <a:rPr lang="en-US" altLang="zh-CN" sz="21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(1−</m:t>
                    </m:r>
                    <m:r>
                      <m:rPr>
                        <m:sty m:val="p"/>
                      </m:rPr>
                      <a:rPr lang="en-US" altLang="zh-CN" sz="21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t</m:t>
                    </m:r>
                    <m:r>
                      <a:rPr lang="en-US" altLang="zh-CN" sz="21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sz="21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x</m:t>
                    </m:r>
                    <m:r>
                      <a:rPr lang="en-US" altLang="zh-CN" sz="21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))</m:t>
                    </m:r>
                  </m:oMath>
                </a14:m>
                <a:r>
                  <a:rPr lang="en-US" altLang="zh-TW" sz="2100" dirty="0">
                    <a:ea typeface="新細明體" panose="02020500000000000000" pitchFamily="18" charset="-120"/>
                  </a:rPr>
                  <a:t> </a:t>
                </a:r>
              </a:p>
              <a:p>
                <a:pPr lvl="1" eaLnBrk="1" hangingPunct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7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I</m:t>
                    </m:r>
                    <m:d>
                      <m:dPr>
                        <m:ctrlPr>
                          <a:rPr lang="zh-CN" altLang="zh-CN" sz="1700" i="1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170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x</m:t>
                        </m:r>
                      </m:e>
                    </m:d>
                  </m:oMath>
                </a14:m>
                <a:r>
                  <a:rPr lang="en-US" altLang="zh-TW" sz="1700" dirty="0">
                    <a:ea typeface="新細明體" panose="02020500000000000000" pitchFamily="18" charset="-120"/>
                  </a:rPr>
                  <a:t>: observed hazy image</a:t>
                </a:r>
              </a:p>
              <a:p>
                <a:pPr lvl="1" eaLnBrk="1" hangingPunct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7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J</m:t>
                    </m:r>
                    <m:d>
                      <m:dPr>
                        <m:ctrlPr>
                          <a:rPr lang="zh-CN" altLang="zh-CN" sz="1700" i="1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170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x</m:t>
                        </m:r>
                      </m:e>
                    </m:d>
                  </m:oMath>
                </a14:m>
                <a:r>
                  <a:rPr lang="en-US" altLang="zh-TW" sz="1700" dirty="0">
                    <a:ea typeface="新細明體" panose="02020500000000000000" pitchFamily="18" charset="-120"/>
                  </a:rPr>
                  <a:t>: haze-free image</a:t>
                </a:r>
              </a:p>
              <a:p>
                <a:pPr lvl="1" eaLnBrk="1" hangingPunct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7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t</m:t>
                    </m:r>
                    <m:r>
                      <a:rPr lang="en-US" altLang="zh-CN" sz="17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sz="17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x</m:t>
                    </m:r>
                    <m:r>
                      <a:rPr lang="en-US" altLang="zh-CN" sz="17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)</m:t>
                    </m:r>
                  </m:oMath>
                </a14:m>
                <a:r>
                  <a:rPr lang="en-US" altLang="zh-TW" sz="1700" dirty="0">
                    <a:ea typeface="新細明體" panose="02020500000000000000" pitchFamily="18" charset="-120"/>
                  </a:rPr>
                  <a:t>:  transmission </a:t>
                </a:r>
                <a:r>
                  <a:rPr lang="en-US" altLang="zh-TW" sz="1700" dirty="0" smtClean="0">
                    <a:ea typeface="新細明體" panose="02020500000000000000" pitchFamily="18" charset="-120"/>
                  </a:rPr>
                  <a:t>map </a:t>
                </a:r>
                <a:r>
                  <a:rPr lang="en-US" altLang="zh-CN" sz="1700" dirty="0" smtClean="0">
                    <a:ea typeface="新細明體" panose="02020500000000000000" pitchFamily="18" charset="-120"/>
                  </a:rPr>
                  <a:t>/ depth map</a:t>
                </a:r>
                <a:endParaRPr lang="en-US" altLang="zh-TW" sz="1700" dirty="0">
                  <a:ea typeface="新細明體" panose="02020500000000000000" pitchFamily="18" charset="-120"/>
                </a:endParaRPr>
              </a:p>
              <a:p>
                <a:pPr lvl="1" eaLnBrk="1" hangingPunct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70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A</m:t>
                    </m:r>
                  </m:oMath>
                </a14:m>
                <a:r>
                  <a:rPr lang="en-US" altLang="zh-TW" sz="1700" dirty="0">
                    <a:ea typeface="新細明體" panose="02020500000000000000" pitchFamily="18" charset="-120"/>
                  </a:rPr>
                  <a:t>: atmospheric light</a:t>
                </a:r>
              </a:p>
            </p:txBody>
          </p:sp>
        </mc:Choice>
        <mc:Fallback xmlns="">
          <p:sp>
            <p:nvSpPr>
              <p:cNvPr id="13315" name="Content Placeholder 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64CE10E-4546-4E88-9AD2-2C4D6354D3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blipFill rotWithShape="0">
                <a:blip r:embed="rId3"/>
                <a:stretch>
                  <a:fillRect l="-74" t="-94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sp>
        <p:nvSpPr>
          <p:cNvPr id="7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Dark Channel Prior (DCP)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="" xmlns:a16="http://schemas.microsoft.com/office/drawing/2014/main" id="{C0EF0483-A2DA-4C2C-A631-D629F736A60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7200" y="1600200"/>
                <a:ext cx="8229600" cy="45307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anose="05000000000000000000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anose="05000000000000000000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anose="05000000000000000000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eaLnBrk="1" hangingPunct="1"/>
                <a:endParaRPr lang="en-US" altLang="zh-TW" sz="2100" kern="0" dirty="0">
                  <a:ea typeface="新細明體" panose="02020500000000000000" pitchFamily="18" charset="-120"/>
                </a:endParaRPr>
              </a:p>
              <a:p>
                <a:pPr eaLnBrk="1" hangingPunct="1"/>
                <a:endParaRPr lang="en-US" altLang="zh-TW" sz="2100" kern="0" dirty="0">
                  <a:ea typeface="新細明體" panose="02020500000000000000" pitchFamily="18" charset="-120"/>
                </a:endParaRPr>
              </a:p>
              <a:p>
                <a:pPr eaLnBrk="1" hangingPunct="1"/>
                <a:endParaRPr lang="en-US" altLang="zh-TW" sz="2100" kern="0" dirty="0">
                  <a:ea typeface="新細明體" panose="02020500000000000000" pitchFamily="18" charset="-120"/>
                </a:endParaRPr>
              </a:p>
              <a:p>
                <a:pPr eaLnBrk="1" hangingPunct="1"/>
                <a:r>
                  <a:rPr lang="en-US" altLang="zh-TW" sz="2100" kern="0" dirty="0">
                    <a:ea typeface="新細明體" panose="02020500000000000000" pitchFamily="18" charset="-120"/>
                  </a:rPr>
                  <a:t>Empirical and statistical investigation</a:t>
                </a:r>
              </a:p>
              <a:p>
                <a:pPr eaLnBrk="1" hangingPunct="1"/>
                <a:r>
                  <a:rPr lang="en-US" altLang="zh-CN" sz="2100" kern="0" dirty="0">
                    <a:ea typeface="新細明體" panose="02020500000000000000" pitchFamily="18" charset="-120"/>
                  </a:rPr>
                  <a:t>Dark pixels whose intensity values are very close to zero for at least one color channel within an image patch</a:t>
                </a:r>
              </a:p>
              <a:p>
                <a:pPr eaLnBrk="1" hangingPunct="1"/>
                <a:r>
                  <a:rPr lang="en-US" altLang="zh-CN" sz="2100" kern="0" dirty="0">
                    <a:ea typeface="新細明體" panose="02020500000000000000" pitchFamily="18" charset="-120"/>
                  </a:rPr>
                  <a:t>Dark channel: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sz="21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J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dark</m:t>
                        </m:r>
                      </m:sup>
                    </m:sSup>
                    <m:d>
                      <m:dPr>
                        <m:ctrlPr>
                          <a:rPr lang="zh-CN" altLang="zh-CN" sz="21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en-US" altLang="zh-CN" sz="2100" kern="0">
                        <a:latin typeface="Cambria Math" panose="02040503050406030204" pitchFamily="18" charset="0"/>
                      </a:rPr>
                      <m:t>=</m:t>
                    </m:r>
                    <m:limLow>
                      <m:limLowPr>
                        <m:ctrlPr>
                          <a:rPr lang="zh-CN" altLang="zh-CN" sz="2100" i="1" ker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lim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y</m:t>
                        </m:r>
                        <m:r>
                          <a:rPr lang="en-US" altLang="zh-CN" sz="2100" kern="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Ω</m:t>
                        </m:r>
                        <m:d>
                          <m:dPr>
                            <m:ctrlPr>
                              <a:rPr lang="zh-CN" altLang="zh-CN" sz="2100" i="1" ker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</m:d>
                      </m:lim>
                    </m:limLow>
                    <m:d>
                      <m:dPr>
                        <m:ctrlPr>
                          <a:rPr lang="zh-CN" altLang="zh-CN" sz="21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limLow>
                          <m:limLowPr>
                            <m:ctrlPr>
                              <a:rPr lang="zh-CN" altLang="zh-CN" sz="2100" i="1" ker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c</m:t>
                            </m:r>
                            <m: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zh-CN" altLang="zh-CN" sz="2100" i="1" ker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</a:rPr>
                                  <m:t>r</m:t>
                                </m:r>
                                <m:r>
                                  <a:rPr lang="en-US" altLang="zh-CN" sz="2100" ker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</a:rPr>
                                  <m:t>g</m:t>
                                </m:r>
                                <m:r>
                                  <a:rPr lang="en-US" altLang="zh-CN" sz="2100" ker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</a:rPr>
                                  <m:t>b</m:t>
                                </m:r>
                              </m:e>
                            </m:d>
                          </m:lim>
                        </m:limLow>
                        <m:sSup>
                          <m:sSupPr>
                            <m:ctrlPr>
                              <a:rPr lang="zh-CN" altLang="zh-CN" sz="2100" i="1" ker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J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sup>
                        </m:sSup>
                        <m:d>
                          <m:dPr>
                            <m:ctrlPr>
                              <a:rPr lang="zh-CN" altLang="zh-CN" sz="2100" i="1" ker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d>
                      </m:e>
                    </m:d>
                  </m:oMath>
                </a14:m>
                <a:endParaRPr lang="en-US" altLang="zh-CN" sz="2100" kern="0" dirty="0">
                  <a:ea typeface="新細明體" panose="02020500000000000000" pitchFamily="18" charset="-120"/>
                </a:endParaRPr>
              </a:p>
              <a:p>
                <a:pPr eaLnBrk="1" hangingPunct="1"/>
                <a:r>
                  <a:rPr lang="en-US" altLang="zh-CN" sz="2100" kern="0" dirty="0">
                    <a:ea typeface="新細明體" panose="02020500000000000000" pitchFamily="18" charset="-120"/>
                  </a:rPr>
                  <a:t>Haze free image: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sz="210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J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dark</m:t>
                        </m:r>
                      </m:sup>
                    </m:sSup>
                    <m:d>
                      <m:dPr>
                        <m:ctrlPr>
                          <a:rPr lang="zh-CN" altLang="zh-CN" sz="21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en-US" altLang="zh-CN" sz="2100" kern="0">
                        <a:latin typeface="Cambria Math" panose="02040503050406030204" pitchFamily="18" charset="0"/>
                      </a:rPr>
                      <m:t>≈0</m:t>
                    </m:r>
                  </m:oMath>
                </a14:m>
                <a:endParaRPr lang="en-US" altLang="zh-CN" sz="2100" kern="0" dirty="0">
                  <a:ea typeface="新細明體" panose="02020500000000000000" pitchFamily="18" charset="-120"/>
                </a:endParaRPr>
              </a:p>
              <a:p>
                <a:pPr lvl="1" eaLnBrk="1" hangingPunct="1"/>
                <a:r>
                  <a:rPr lang="en-US" altLang="zh-CN" sz="1700" kern="0" dirty="0">
                    <a:ea typeface="新細明體" panose="02020500000000000000" pitchFamily="18" charset="-120"/>
                  </a:rPr>
                  <a:t>Most of the pixels in the dark channels have 0 values.</a:t>
                </a:r>
              </a:p>
              <a:p>
                <a:pPr eaLnBrk="1" hangingPunct="1"/>
                <a:r>
                  <a:rPr lang="en-US" altLang="zh-CN" sz="2100" kern="0" dirty="0">
                    <a:ea typeface="新細明體" panose="02020500000000000000" pitchFamily="18" charset="-120"/>
                  </a:rPr>
                  <a:t>Hazy image: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sz="210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J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dark</m:t>
                        </m:r>
                      </m:sup>
                    </m:sSup>
                    <m:d>
                      <m:dPr>
                        <m:ctrlPr>
                          <a:rPr lang="zh-CN" altLang="zh-CN" sz="21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en-US" altLang="zh-CN" sz="2100" ker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endParaRPr lang="en-US" altLang="zh-CN" sz="2100" kern="0" dirty="0">
                  <a:ea typeface="新細明體" panose="02020500000000000000" pitchFamily="18" charset="-120"/>
                </a:endParaRPr>
              </a:p>
              <a:p>
                <a:pPr lvl="1" eaLnBrk="1" hangingPunct="1"/>
                <a:r>
                  <a:rPr lang="en-US" altLang="zh-CN" sz="1700" kern="0" dirty="0">
                    <a:ea typeface="新細明體" panose="02020500000000000000" pitchFamily="18" charset="-120"/>
                  </a:rPr>
                  <a:t>Dark channels produce pixels that have values far above zero.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C0EF0483-A2DA-4C2C-A631-D629F736A6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200" y="1600200"/>
                <a:ext cx="8229600" cy="4530725"/>
              </a:xfrm>
              <a:prstGeom prst="rect">
                <a:avLst/>
              </a:prstGeom>
              <a:blipFill>
                <a:blip r:embed="rId2"/>
                <a:stretch>
                  <a:fillRect l="-7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E2906663-4B23-4BFA-AF19-47AF400274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681" y="1612901"/>
            <a:ext cx="4210638" cy="1114581"/>
          </a:xfrm>
          <a:prstGeom prst="rect">
            <a:avLst/>
          </a:prstGeom>
        </p:spPr>
      </p:pic>
      <p:sp>
        <p:nvSpPr>
          <p:cNvPr id="8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11826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Dark Channel Construction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="" xmlns:a16="http://schemas.microsoft.com/office/drawing/2014/main" id="{C0EF0483-A2DA-4C2C-A631-D629F736A60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7200" y="1600200"/>
                <a:ext cx="8229600" cy="45307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anose="05000000000000000000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anose="05000000000000000000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anose="05000000000000000000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eaLnBrk="1" hangingPunct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100" i="0" kern="0" smtClea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I</m:t>
                    </m:r>
                    <m:d>
                      <m:dPr>
                        <m:ctrlPr>
                          <a:rPr lang="zh-CN" altLang="zh-CN" sz="2100" i="1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 i="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x</m:t>
                        </m:r>
                      </m:e>
                    </m:d>
                    <m:r>
                      <a:rPr lang="en-US" altLang="zh-CN" sz="2100" i="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100" i="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J</m:t>
                    </m:r>
                    <m:d>
                      <m:dPr>
                        <m:ctrlPr>
                          <a:rPr lang="zh-CN" altLang="zh-CN" sz="2100" i="1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 i="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x</m:t>
                        </m:r>
                      </m:e>
                    </m:d>
                    <m:r>
                      <m:rPr>
                        <m:sty m:val="p"/>
                      </m:rPr>
                      <a:rPr lang="en-US" altLang="zh-CN" sz="2100" i="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t</m:t>
                    </m:r>
                    <m:d>
                      <m:dPr>
                        <m:ctrlPr>
                          <a:rPr lang="zh-CN" altLang="zh-CN" sz="2100" i="1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 i="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x</m:t>
                        </m:r>
                      </m:e>
                    </m:d>
                    <m:r>
                      <a:rPr lang="en-US" altLang="zh-CN" sz="2100" i="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CN" sz="2100" i="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A</m:t>
                    </m:r>
                    <m:d>
                      <m:dPr>
                        <m:ctrlPr>
                          <a:rPr lang="en-US" altLang="zh-CN" sz="2100" i="1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r>
                          <a:rPr lang="en-US" altLang="zh-CN" sz="2100" i="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1−</m:t>
                        </m:r>
                        <m:r>
                          <m:rPr>
                            <m:sty m:val="p"/>
                          </m:rPr>
                          <a:rPr lang="en-US" altLang="zh-CN" sz="2100" i="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t</m:t>
                        </m:r>
                        <m:d>
                          <m:dPr>
                            <m:ctrlPr>
                              <a:rPr lang="en-US" altLang="zh-CN" sz="2100" i="1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100" i="0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  <m:t>x</m:t>
                            </m:r>
                          </m:e>
                        </m:d>
                      </m:e>
                    </m:d>
                    <m:r>
                      <a:rPr lang="en-US" altLang="zh-CN" sz="2100" i="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⟹</m:t>
                    </m:r>
                    <m:r>
                      <m:rPr>
                        <m:sty m:val="p"/>
                      </m:rPr>
                      <a:rPr lang="en-US" altLang="zh-CN" sz="2100" i="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J</m:t>
                    </m:r>
                    <m:d>
                      <m:dPr>
                        <m:ctrlPr>
                          <a:rPr lang="en-US" altLang="zh-CN" sz="2100" i="1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 i="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x</m:t>
                        </m:r>
                      </m:e>
                    </m:d>
                    <m:r>
                      <a:rPr lang="en-US" altLang="zh-CN" sz="2100" i="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=</m:t>
                    </m:r>
                    <m:f>
                      <m:fPr>
                        <m:ctrlPr>
                          <a:rPr lang="en-US" altLang="zh-CN" sz="2100" i="1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100" i="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I</m:t>
                        </m:r>
                        <m:d>
                          <m:dPr>
                            <m:ctrlPr>
                              <a:rPr lang="en-US" altLang="zh-CN" sz="2100" i="1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100" i="0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  <m:t>x</m:t>
                            </m:r>
                          </m:e>
                        </m:d>
                        <m:r>
                          <a:rPr lang="en-US" altLang="zh-CN" sz="2100" i="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CN" sz="2100" i="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A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 sz="2100" i="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t</m:t>
                        </m:r>
                        <m:d>
                          <m:dPr>
                            <m:ctrlPr>
                              <a:rPr lang="en-US" altLang="zh-CN" sz="2100" i="1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100" i="0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  <m:t>x</m:t>
                            </m:r>
                          </m:e>
                        </m:d>
                      </m:den>
                    </m:f>
                    <m:r>
                      <a:rPr lang="en-US" altLang="zh-CN" sz="2100" i="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CN" sz="2100" i="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A</m:t>
                    </m:r>
                  </m:oMath>
                </a14:m>
                <a:endParaRPr lang="en-US" altLang="zh-CN" sz="2100" kern="0" dirty="0">
                  <a:ea typeface="新細明體" panose="02020500000000000000" pitchFamily="18" charset="-120"/>
                </a:endParaRPr>
              </a:p>
              <a:p>
                <a:pPr eaLnBrk="1" hangingPunct="1"/>
                <a:r>
                  <a:rPr lang="en-US" altLang="zh-CN" sz="2100" kern="0" dirty="0">
                    <a:ea typeface="新細明體" panose="02020500000000000000" pitchFamily="18" charset="-120"/>
                  </a:rPr>
                  <a:t>Dark channel: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sz="21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J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dark</m:t>
                        </m:r>
                      </m:sup>
                    </m:sSup>
                    <m:d>
                      <m:dPr>
                        <m:ctrlPr>
                          <a:rPr lang="zh-CN" altLang="zh-CN" sz="21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en-US" altLang="zh-CN" sz="2100" kern="0">
                        <a:latin typeface="Cambria Math" panose="02040503050406030204" pitchFamily="18" charset="0"/>
                      </a:rPr>
                      <m:t>=</m:t>
                    </m:r>
                    <m:limLow>
                      <m:limLowPr>
                        <m:ctrlPr>
                          <a:rPr lang="zh-CN" altLang="zh-CN" sz="2100" i="1" ker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lim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y</m:t>
                        </m:r>
                        <m:r>
                          <a:rPr lang="en-US" altLang="zh-CN" sz="2100" kern="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</a:rPr>
                          <m:t>Ω</m:t>
                        </m:r>
                        <m:d>
                          <m:dPr>
                            <m:ctrlPr>
                              <a:rPr lang="zh-CN" altLang="zh-CN" sz="2100" i="1" ker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</m:d>
                      </m:lim>
                    </m:limLow>
                    <m:d>
                      <m:dPr>
                        <m:ctrlPr>
                          <a:rPr lang="zh-CN" altLang="zh-CN" sz="21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limLow>
                          <m:limLowPr>
                            <m:ctrlPr>
                              <a:rPr lang="zh-CN" altLang="zh-CN" sz="2100" i="1" ker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c</m:t>
                            </m:r>
                            <m: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zh-CN" altLang="zh-CN" sz="2100" i="1" ker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</a:rPr>
                                  <m:t>r</m:t>
                                </m:r>
                                <m:r>
                                  <a:rPr lang="en-US" altLang="zh-CN" sz="2100" ker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</a:rPr>
                                  <m:t>g</m:t>
                                </m:r>
                                <m:r>
                                  <a:rPr lang="en-US" altLang="zh-CN" sz="2100" ker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</a:rPr>
                                  <m:t>b</m:t>
                                </m:r>
                              </m:e>
                            </m:d>
                          </m:lim>
                        </m:limLow>
                        <m:sSup>
                          <m:sSupPr>
                            <m:ctrlPr>
                              <a:rPr lang="zh-CN" altLang="zh-CN" sz="2100" i="1" ker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J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sup>
                        </m:sSup>
                        <m:d>
                          <m:dPr>
                            <m:ctrlPr>
                              <a:rPr lang="zh-CN" altLang="zh-CN" sz="2100" i="1" ker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d>
                      </m:e>
                    </m:d>
                  </m:oMath>
                </a14:m>
                <a:endParaRPr lang="en-US" altLang="zh-CN" sz="2100" kern="0" dirty="0"/>
              </a:p>
              <a:p>
                <a:pPr eaLnBrk="1" hangingPunct="1"/>
                <a:r>
                  <a:rPr lang="en-US" altLang="zh-CN" sz="2100" kern="0" dirty="0">
                    <a:ea typeface="新細明體" panose="02020500000000000000" pitchFamily="18" charset="-120"/>
                  </a:rPr>
                  <a:t>Conventional patch-based for loop</a:t>
                </a:r>
              </a:p>
              <a:p>
                <a:pPr eaLnBrk="1" hangingPunct="1"/>
                <a:r>
                  <a:rPr lang="en-US" altLang="zh-CN" sz="2100" kern="0" dirty="0" smtClean="0">
                    <a:ea typeface="新細明體" panose="02020500000000000000" pitchFamily="18" charset="-120"/>
                  </a:rPr>
                  <a:t>Marcel van </a:t>
                </a:r>
                <a:r>
                  <a:rPr lang="en-US" altLang="zh-CN" sz="2100" kern="0" dirty="0">
                    <a:ea typeface="新細明體" panose="02020500000000000000" pitchFamily="18" charset="-120"/>
                  </a:rPr>
                  <a:t>Herk’s algorithm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C0EF0483-A2DA-4C2C-A631-D629F736A6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200" y="1600200"/>
                <a:ext cx="8229600" cy="4530725"/>
              </a:xfrm>
              <a:prstGeom prst="rect">
                <a:avLst/>
              </a:prstGeom>
              <a:blipFill rotWithShape="0">
                <a:blip r:embed="rId2"/>
                <a:stretch>
                  <a:fillRect l="-7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  <p:pic>
        <p:nvPicPr>
          <p:cNvPr id="3" name="图片 2" descr="屏幕剪辑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411" y="3789040"/>
            <a:ext cx="5109177" cy="169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97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Dark Channel Construction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8877221C-8133-411B-A0F0-6E55000047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258" y="961680"/>
            <a:ext cx="6325483" cy="4934639"/>
          </a:xfrm>
          <a:prstGeom prst="rect">
            <a:avLst/>
          </a:prstGeom>
        </p:spPr>
      </p:pic>
      <p:sp>
        <p:nvSpPr>
          <p:cNvPr id="6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2617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Atmospheric Light Estimation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="" xmlns:a16="http://schemas.microsoft.com/office/drawing/2014/main" id="{F5C80A76-C6C0-4B40-B6C8-C5CC24D583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7200" y="1600200"/>
                <a:ext cx="8229600" cy="45307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anose="05000000000000000000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anose="05000000000000000000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anose="05000000000000000000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eaLnBrk="1" hangingPunct="1"/>
                <a:r>
                  <a:rPr lang="en-US" altLang="zh-CN" sz="2100" kern="0" dirty="0">
                    <a:ea typeface="新細明體" panose="02020500000000000000" pitchFamily="18" charset="-120"/>
                  </a:rPr>
                  <a:t>Intensity based:</a:t>
                </a:r>
              </a:p>
              <a:p>
                <a:pPr lvl="1" eaLnBrk="1" hangingPunct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700" kern="0"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altLang="zh-CN" sz="1700" ker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1700" ker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zh-CN" sz="1700" ker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zh-CN" altLang="zh-CN" sz="1700" i="1" ker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1700" kern="0">
                            <a:latin typeface="Cambria Math" panose="02040503050406030204" pitchFamily="18" charset="0"/>
                          </a:rPr>
                          <m:t>argmax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1700" kern="0"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</m:sSub>
                    <m:r>
                      <a:rPr lang="en-US" altLang="zh-CN" sz="1700" ker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zh-CN" altLang="zh-CN" sz="17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1700" kern="0">
                            <a:latin typeface="Cambria Math" panose="02040503050406030204" pitchFamily="18" charset="0"/>
                          </a:rPr>
                          <m:t>I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1700" kern="0">
                            <a:latin typeface="Cambria Math" panose="02040503050406030204" pitchFamily="18" charset="0"/>
                          </a:rPr>
                          <m:t>dark</m:t>
                        </m:r>
                      </m:sup>
                    </m:sSup>
                    <m:r>
                      <a:rPr lang="en-US" altLang="zh-CN" sz="1700" ker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sz="1700" ker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zh-CN" sz="1700" kern="0">
                        <a:latin typeface="Cambria Math" panose="02040503050406030204" pitchFamily="18" charset="0"/>
                      </a:rPr>
                      <m:t>)))</m:t>
                    </m:r>
                  </m:oMath>
                </a14:m>
                <a:endParaRPr lang="en-US" altLang="zh-CN" sz="1700" kern="0" dirty="0">
                  <a:latin typeface="+mn-ea"/>
                </a:endParaRPr>
              </a:p>
              <a:p>
                <a:pPr lvl="1" eaLnBrk="1" hangingPunct="1"/>
                <a:r>
                  <a:rPr lang="en-US" altLang="zh-CN" sz="1700" kern="0" dirty="0">
                    <a:latin typeface="+mn-ea"/>
                  </a:rPr>
                  <a:t>top p% (p=0.1 / 0.2)</a:t>
                </a:r>
              </a:p>
              <a:p>
                <a:pPr eaLnBrk="1" hangingPunct="1"/>
                <a:r>
                  <a:rPr lang="en-US" altLang="zh-CN" sz="2100" kern="0" dirty="0" smtClean="0">
                    <a:ea typeface="新細明體" panose="02020500000000000000" pitchFamily="18" charset="-120"/>
                  </a:rPr>
                  <a:t>Entropy based:</a:t>
                </a:r>
              </a:p>
              <a:p>
                <a:pPr lvl="1" eaLnBrk="1" hangingPunct="1"/>
                <a:r>
                  <a:rPr lang="en-US" altLang="zh-CN" sz="1700" kern="0" dirty="0">
                    <a:latin typeface="+mn-ea"/>
                  </a:rPr>
                  <a:t>E</a:t>
                </a:r>
                <a:r>
                  <a:rPr lang="en-US" altLang="zh-CN" sz="1700" kern="0" dirty="0" smtClean="0">
                    <a:latin typeface="+mn-ea"/>
                  </a:rPr>
                  <a:t>ntropy Lowest </a:t>
                </a:r>
                <a:r>
                  <a:rPr lang="en-US" altLang="zh-CN" sz="1700" kern="0" dirty="0">
                    <a:latin typeface="+mn-ea"/>
                  </a:rPr>
                  <a:t>local entropy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700" kern="0">
                        <a:latin typeface="Cambria Math" panose="02040503050406030204" pitchFamily="18" charset="0"/>
                      </a:rPr>
                      <m:t>E</m:t>
                    </m:r>
                    <m:d>
                      <m:dPr>
                        <m:ctrlPr>
                          <a:rPr lang="zh-CN" altLang="zh-CN" sz="17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1700" ker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en-US" altLang="zh-CN" sz="1700" ker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ctrlPr>
                          <a:rPr lang="zh-CN" altLang="zh-CN" sz="1700" i="1" ker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altLang="zh-CN" sz="1700" kern="0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US" altLang="zh-CN" sz="1700" ker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sz="1700" kern="0"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  <m:e>
                        <m:r>
                          <a:rPr lang="en-US" altLang="zh-CN" sz="1700" ker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zh-CN" altLang="zh-CN" sz="1700" i="1" ker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1700" kern="0">
                                <a:latin typeface="Cambria Math" panose="02040503050406030204" pitchFamily="18" charset="0"/>
                              </a:rPr>
                              <m:t>p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sz="1700" kern="0">
                                <a:latin typeface="Cambria Math" panose="02040503050406030204" pitchFamily="18" charset="0"/>
                              </a:rPr>
                              <m:t>x</m:t>
                            </m:r>
                          </m:sub>
                        </m:sSub>
                        <m:d>
                          <m:dPr>
                            <m:ctrlPr>
                              <a:rPr lang="zh-CN" altLang="zh-CN" sz="1700" i="1" ker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1700" kern="0">
                                <a:latin typeface="Cambria Math" panose="02040503050406030204" pitchFamily="18" charset="0"/>
                              </a:rPr>
                              <m:t>i</m:t>
                            </m:r>
                          </m:e>
                        </m:d>
                        <m:r>
                          <a:rPr lang="en-US" altLang="zh-CN" sz="1700" kern="0">
                            <a:latin typeface="Cambria Math" panose="02040503050406030204" pitchFamily="18" charset="0"/>
                          </a:rPr>
                          <m:t>∗</m:t>
                        </m:r>
                        <m:func>
                          <m:funcPr>
                            <m:ctrlPr>
                              <a:rPr lang="zh-CN" altLang="zh-CN" sz="1700" i="1" ker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zh-CN" altLang="zh-CN" sz="1700" i="1" ker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1700" kern="0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altLang="zh-CN" sz="1700" ker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a:rPr lang="en-US" altLang="zh-CN" sz="1700" ker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zh-CN" altLang="zh-CN" sz="1700" i="1" ker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1700" kern="0">
                                    <a:latin typeface="Cambria Math" panose="02040503050406030204" pitchFamily="18" charset="0"/>
                                  </a:rPr>
                                  <m:t>p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CN" sz="1700" kern="0">
                                    <a:latin typeface="Cambria Math" panose="02040503050406030204" pitchFamily="18" charset="0"/>
                                  </a:rPr>
                                  <m:t>x</m:t>
                                </m:r>
                              </m:sub>
                            </m:sSub>
                            <m:r>
                              <a:rPr lang="en-US" altLang="zh-CN" sz="1700" ker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en-US" altLang="zh-CN" sz="1700" kern="0">
                                <a:latin typeface="Cambria Math" panose="02040503050406030204" pitchFamily="18" charset="0"/>
                              </a:rPr>
                              <m:t>i</m:t>
                            </m:r>
                            <m:r>
                              <a:rPr lang="en-US" altLang="zh-CN" sz="1700" kern="0">
                                <a:latin typeface="Cambria Math" panose="02040503050406030204" pitchFamily="18" charset="0"/>
                              </a:rPr>
                              <m:t>))</m:t>
                            </m:r>
                          </m:e>
                        </m:func>
                        <m:r>
                          <a:rPr lang="en-US" altLang="zh-CN" sz="1700" ker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altLang="zh-CN" sz="1700" kern="0" dirty="0">
                  <a:latin typeface="+mn-ea"/>
                </a:endParaRPr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5C80A76-C6C0-4B40-B6C8-C5CC24D583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200" y="1600200"/>
                <a:ext cx="8229600" cy="4530725"/>
              </a:xfrm>
              <a:prstGeom prst="rect">
                <a:avLst/>
              </a:prstGeom>
              <a:blipFill rotWithShape="0">
                <a:blip r:embed="rId2"/>
                <a:stretch>
                  <a:fillRect l="-74" t="-942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39813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="" xmlns:a16="http://schemas.microsoft.com/office/drawing/2014/main" id="{A3FB24C1-DD16-4D31-96FE-40461E6C9FF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57213" y="360363"/>
            <a:ext cx="8229600" cy="1139825"/>
          </a:xfrm>
        </p:spPr>
        <p:txBody>
          <a:bodyPr anchor="ctr"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Transmission Map Estimation</a:t>
            </a:r>
            <a:br>
              <a:rPr lang="en-US" altLang="zh-TW" b="1" dirty="0">
                <a:ea typeface="新細明體" panose="02020500000000000000" pitchFamily="18" charset="-120"/>
              </a:rPr>
            </a:b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EBBA9EE1-CF91-48B5-A5FC-39944E1C0D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79B02EA-46D1-47B1-8324-179A3B4D3F83}" type="datetime1">
              <a:rPr lang="en-US" altLang="en-US"/>
              <a:pPr>
                <a:defRPr/>
              </a:pPr>
              <a:t>6/3/2018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="" xmlns:a16="http://schemas.microsoft.com/office/drawing/2014/main" id="{05FCA8FE-99FA-4756-B68F-40CC5E75B37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7200" y="1600200"/>
                <a:ext cx="8229600" cy="45307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anose="05000000000000000000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anose="05000000000000000000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anose="05000000000000000000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eaLnBrk="1" hangingPunct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10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t</m:t>
                    </m:r>
                    <m:d>
                      <m:dPr>
                        <m:ctrlPr>
                          <a:rPr lang="zh-CN" altLang="zh-CN" sz="2100" i="1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x</m:t>
                        </m:r>
                      </m:e>
                    </m:d>
                    <m:r>
                      <a:rPr lang="en-US" altLang="zh-CN" sz="210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=1−</m:t>
                    </m:r>
                    <m:r>
                      <m:rPr>
                        <m:sty m:val="p"/>
                      </m:rPr>
                      <a:rPr lang="en-US" altLang="zh-CN" sz="2100" kern="0">
                        <a:latin typeface="Cambria Math" panose="02040503050406030204" pitchFamily="18" charset="0"/>
                        <a:ea typeface="新細明體" panose="02020500000000000000" pitchFamily="18" charset="-120"/>
                      </a:rPr>
                      <m:t>ω</m:t>
                    </m:r>
                    <m:limLow>
                      <m:limLowPr>
                        <m:ctrlPr>
                          <a:rPr lang="zh-CN" altLang="zh-CN" sz="2100" i="1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min</m:t>
                        </m:r>
                      </m:e>
                      <m:lim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y</m:t>
                        </m:r>
                        <m:r>
                          <a:rPr lang="en-US" altLang="zh-CN" sz="210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∈</m:t>
                        </m:r>
                        <m:r>
                          <m:rPr>
                            <m:sty m:val="p"/>
                          </m:rPr>
                          <a:rPr lang="en-US" altLang="zh-CN" sz="210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Ω</m:t>
                        </m:r>
                        <m:d>
                          <m:dPr>
                            <m:ctrlPr>
                              <a:rPr lang="zh-CN" altLang="zh-CN" sz="2100" i="1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  <m:t>x</m:t>
                            </m:r>
                          </m:e>
                        </m:d>
                      </m:lim>
                    </m:limLow>
                    <m:d>
                      <m:dPr>
                        <m:ctrlPr>
                          <a:rPr lang="zh-CN" altLang="zh-CN" sz="2100" i="1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</m:ctrlPr>
                      </m:dPr>
                      <m:e>
                        <m:limLow>
                          <m:limLowPr>
                            <m:ctrlPr>
                              <a:rPr lang="zh-CN" altLang="zh-CN" sz="2100" i="1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  <m:t>min</m:t>
                            </m:r>
                          </m:e>
                          <m:lim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  <m:t>c</m:t>
                            </m:r>
                            <m:r>
                              <a:rPr lang="en-US" altLang="zh-CN" sz="2100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zh-CN" altLang="zh-CN" sz="2100" i="1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  <m:t>r</m:t>
                                </m:r>
                                <m:r>
                                  <a:rPr lang="en-US" altLang="zh-CN" sz="2100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  <m:t>g</m:t>
                                </m:r>
                                <m:r>
                                  <a:rPr lang="en-US" altLang="zh-CN" sz="2100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  <m:t>b</m:t>
                                </m:r>
                              </m:e>
                            </m:d>
                          </m:lim>
                        </m:limLow>
                        <m:r>
                          <a:rPr lang="en-US" altLang="zh-CN" sz="210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(</m:t>
                        </m:r>
                        <m:f>
                          <m:fPr>
                            <m:ctrlPr>
                              <a:rPr lang="zh-CN" altLang="zh-CN" sz="2100" i="1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zh-CN" altLang="zh-CN" sz="2100" i="1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  <m:t>I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  <m:t>c</m:t>
                                </m:r>
                              </m:sup>
                            </m:sSup>
                            <m:r>
                              <a:rPr lang="en-US" altLang="zh-CN" sz="2100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en-US" altLang="zh-CN" sz="2100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  <m:t>y</m:t>
                            </m:r>
                            <m:r>
                              <a:rPr lang="en-US" altLang="zh-CN" sz="2100" kern="0">
                                <a:latin typeface="Cambria Math" panose="02040503050406030204" pitchFamily="18" charset="0"/>
                                <a:ea typeface="新細明體" panose="02020500000000000000" pitchFamily="18" charset="-120"/>
                              </a:rPr>
                              <m:t>)</m:t>
                            </m:r>
                          </m:num>
                          <m:den>
                            <m:sSup>
                              <m:sSupPr>
                                <m:ctrlPr>
                                  <a:rPr lang="zh-CN" altLang="zh-CN" sz="2100" i="1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  <m:t>A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altLang="zh-CN" sz="2100" kern="0">
                                    <a:latin typeface="Cambria Math" panose="02040503050406030204" pitchFamily="18" charset="0"/>
                                    <a:ea typeface="新細明體" panose="02020500000000000000" pitchFamily="18" charset="-120"/>
                                  </a:rPr>
                                  <m:t>c</m:t>
                                </m:r>
                              </m:sup>
                            </m:sSup>
                          </m:den>
                        </m:f>
                        <m:r>
                          <a:rPr lang="en-US" altLang="zh-CN" sz="2100" kern="0">
                            <a:latin typeface="Cambria Math" panose="02040503050406030204" pitchFamily="18" charset="0"/>
                            <a:ea typeface="新細明體" panose="02020500000000000000" pitchFamily="18" charset="-120"/>
                          </a:rPr>
                          <m:t>)</m:t>
                        </m:r>
                      </m:e>
                    </m:d>
                  </m:oMath>
                </a14:m>
                <a:endParaRPr lang="en-US" altLang="zh-CN" sz="2100" kern="0" dirty="0">
                  <a:ea typeface="新細明體" panose="02020500000000000000" pitchFamily="18" charset="-120"/>
                </a:endParaRPr>
              </a:p>
              <a:p>
                <a:pPr eaLnBrk="1" hangingPunct="1"/>
                <a:r>
                  <a:rPr lang="en-US" altLang="zh-CN" sz="2100" kern="0" dirty="0">
                    <a:ea typeface="新細明體" panose="02020500000000000000" pitchFamily="18" charset="-120"/>
                  </a:rPr>
                  <a:t>intentionally maintain a certain degree of haze in dehazed image to preserve the sense of depth </a:t>
                </a:r>
                <a:r>
                  <a:rPr lang="en-US" altLang="zh-CN" sz="2100" kern="0" dirty="0" smtClean="0">
                    <a:ea typeface="新細明體" panose="02020500000000000000" pitchFamily="18" charset="-120"/>
                  </a:rPr>
                  <a:t>of field</a:t>
                </a:r>
                <a:endParaRPr lang="en-US" altLang="zh-CN" sz="2100" kern="0" dirty="0">
                  <a:ea typeface="新細明體" panose="02020500000000000000" pitchFamily="18" charset="-120"/>
                </a:endParaRP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5FCA8FE-99FA-4756-B68F-40CC5E75B3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200" y="1600200"/>
                <a:ext cx="8229600" cy="4530725"/>
              </a:xfrm>
              <a:prstGeom prst="rect">
                <a:avLst/>
              </a:prstGeom>
              <a:blipFill rotWithShape="0">
                <a:blip r:embed="rId2"/>
                <a:stretch>
                  <a:fillRect l="-74" r="-519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頁尾版面配置區 2">
            <a:extLst>
              <a:ext uri="{FF2B5EF4-FFF2-40B4-BE49-F238E27FC236}">
                <a16:creationId xmlns="" xmlns:a16="http://schemas.microsoft.com/office/drawing/2014/main" id="{61D255B9-2D4F-4013-951E-B50709A0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56012" y="6246036"/>
            <a:ext cx="3031976" cy="457200"/>
          </a:xfrm>
        </p:spPr>
        <p:txBody>
          <a:bodyPr/>
          <a:lstStyle/>
          <a:p>
            <a:pPr>
              <a:defRPr/>
            </a:pPr>
            <a:r>
              <a:rPr lang="en-US" altLang="zh-CN" dirty="0" smtClean="0"/>
              <a:t>Southern University of Science and Technology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7706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961</TotalTime>
  <Words>496</Words>
  <Application>Microsoft Office PowerPoint</Application>
  <PresentationFormat>全屏显示(4:3)</PresentationFormat>
  <Paragraphs>153</Paragraphs>
  <Slides>29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新細明體</vt:lpstr>
      <vt:lpstr>宋体</vt:lpstr>
      <vt:lpstr>Arial</vt:lpstr>
      <vt:lpstr>Cambria Math</vt:lpstr>
      <vt:lpstr>Garamond</vt:lpstr>
      <vt:lpstr>Times New Roman</vt:lpstr>
      <vt:lpstr>Wingdings</vt:lpstr>
      <vt:lpstr>Edge</vt:lpstr>
      <vt:lpstr>Image Haze Removal Using Dark Channel Prior</vt:lpstr>
      <vt:lpstr>Speech Outline</vt:lpstr>
      <vt:lpstr>Dark Channel Prior Image Dehazing Technique</vt:lpstr>
      <vt:lpstr>Degradation Model </vt:lpstr>
      <vt:lpstr>Dark Channel Prior (DCP) </vt:lpstr>
      <vt:lpstr>Dark Channel Construction </vt:lpstr>
      <vt:lpstr>Dark Channel Construction </vt:lpstr>
      <vt:lpstr>Atmospheric Light Estimation </vt:lpstr>
      <vt:lpstr>Transmission Map Estimation </vt:lpstr>
      <vt:lpstr>Transmission Map Refinement </vt:lpstr>
      <vt:lpstr>Transmission Map Refinement </vt:lpstr>
      <vt:lpstr>Transmission Map Refinement </vt:lpstr>
      <vt:lpstr>Transmission Map Refinement </vt:lpstr>
      <vt:lpstr>Results Demonstration</vt:lpstr>
      <vt:lpstr>PowerPoint 演示文稿</vt:lpstr>
      <vt:lpstr>PowerPoint 演示文稿</vt:lpstr>
      <vt:lpstr>PowerPoint 演示文稿</vt:lpstr>
      <vt:lpstr>Performance Analyses </vt:lpstr>
      <vt:lpstr>FRIDA </vt:lpstr>
      <vt:lpstr>Dark Channel Construction  – van Herk’s Algorithm </vt:lpstr>
      <vt:lpstr>Dark Channel Construction  – Patch Based for Loop </vt:lpstr>
      <vt:lpstr>Dark Channel Construction – Average RMSE </vt:lpstr>
      <vt:lpstr>Atmospheric Light Estimation – Different Methods </vt:lpstr>
      <vt:lpstr>Atmospheric Light Estimation – Average RMSE </vt:lpstr>
      <vt:lpstr>Q&amp;A</vt:lpstr>
      <vt:lpstr>GitHub Page </vt:lpstr>
      <vt:lpstr>GitHub Page </vt:lpstr>
      <vt:lpstr>GitHub Page 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“How to present a papers at an academic conferences”</dc:title>
  <dc:creator>user</dc:creator>
  <cp:lastModifiedBy>林 卓文</cp:lastModifiedBy>
  <cp:revision>389</cp:revision>
  <dcterms:created xsi:type="dcterms:W3CDTF">2010-02-22T08:33:03Z</dcterms:created>
  <dcterms:modified xsi:type="dcterms:W3CDTF">2018-06-03T12:31:47Z</dcterms:modified>
</cp:coreProperties>
</file>

<file path=docProps/thumbnail.jpeg>
</file>